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embeddedFontLst>
    <p:embeddedFont>
      <p:font typeface="Noto Sans Symbols"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0KAiiwZYm57CJnm81J5c4ctKW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486CDF-42AC-4966-92BB-C1C1023264AA}">
  <a:tblStyle styleId="{83486CDF-42AC-4966-92BB-C1C1023264A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7" Type="http://schemas.openxmlformats.org/officeDocument/2006/relationships/slide" Target="slides/slide5.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310" name="Google Shape;31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333" name="Google Shape;33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357" name="Google Shape;35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366" name="Google Shape;36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376" name="Google Shape;376;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4" name="Google Shape;48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9" name="Google Shape;95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5" name="Google Shape;96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7" name="Google Shape;105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1058" name="Google Shape;1058;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13" name="Google Shape;21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5" name="Google Shape;115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3" name="Google Shape;116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9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8" name="Google Shape;78;p9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361950" algn="l">
              <a:spcBef>
                <a:spcPts val="420"/>
              </a:spcBef>
              <a:spcAft>
                <a:spcPts val="0"/>
              </a:spcAft>
              <a:buSzPts val="2100"/>
              <a:buFont typeface="Arial"/>
              <a:buChar char="•"/>
              <a:defRPr sz="2100"/>
            </a:lvl1pPr>
            <a:lvl2pPr marL="914400" lvl="1" indent="-342900" algn="l">
              <a:spcBef>
                <a:spcPts val="360"/>
              </a:spcBef>
              <a:spcAft>
                <a:spcPts val="0"/>
              </a:spcAft>
              <a:buSzPts val="1800"/>
              <a:buFont typeface="Arial"/>
              <a:buChar char="–"/>
              <a:defRPr sz="1800"/>
            </a:lvl2pPr>
            <a:lvl3pPr marL="1371600" lvl="2" indent="-323850" algn="l">
              <a:spcBef>
                <a:spcPts val="300"/>
              </a:spcBef>
              <a:spcAft>
                <a:spcPts val="0"/>
              </a:spcAft>
              <a:buSzPts val="1500"/>
              <a:buFont typeface="Arial"/>
              <a:buChar char="•"/>
              <a:defRPr sz="1500"/>
            </a:lvl3pPr>
            <a:lvl4pPr marL="1828800" lvl="3" indent="-314325" algn="l">
              <a:spcBef>
                <a:spcPts val="270"/>
              </a:spcBef>
              <a:spcAft>
                <a:spcPts val="0"/>
              </a:spcAft>
              <a:buSzPts val="1350"/>
              <a:buFont typeface="Arial"/>
              <a:buChar char="–"/>
              <a:defRPr sz="1350"/>
            </a:lvl4pPr>
            <a:lvl5pPr marL="2286000" lvl="4" indent="-314325" algn="l">
              <a:spcBef>
                <a:spcPts val="270"/>
              </a:spcBef>
              <a:spcAft>
                <a:spcPts val="0"/>
              </a:spcAft>
              <a:buSzPts val="1350"/>
              <a:buFont typeface="Arial"/>
              <a:buChar char="»"/>
              <a:defRPr sz="1350"/>
            </a:lvl5pPr>
            <a:lvl6pPr marL="2743200" lvl="5" indent="-314325" algn="l">
              <a:spcBef>
                <a:spcPts val="270"/>
              </a:spcBef>
              <a:spcAft>
                <a:spcPts val="0"/>
              </a:spcAft>
              <a:buSzPts val="1350"/>
              <a:buFont typeface="Arial"/>
              <a:buChar char="»"/>
              <a:defRPr sz="1350"/>
            </a:lvl6pPr>
            <a:lvl7pPr marL="3200400" lvl="6" indent="-314325" algn="l">
              <a:spcBef>
                <a:spcPts val="270"/>
              </a:spcBef>
              <a:spcAft>
                <a:spcPts val="0"/>
              </a:spcAft>
              <a:buSzPts val="1350"/>
              <a:buFont typeface="Arial"/>
              <a:buChar char="»"/>
              <a:defRPr sz="1350"/>
            </a:lvl7pPr>
            <a:lvl8pPr marL="3657600" lvl="7" indent="-314325" algn="l">
              <a:spcBef>
                <a:spcPts val="270"/>
              </a:spcBef>
              <a:spcAft>
                <a:spcPts val="0"/>
              </a:spcAft>
              <a:buSzPts val="1350"/>
              <a:buFont typeface="Arial"/>
              <a:buChar char="»"/>
              <a:defRPr sz="1350"/>
            </a:lvl8pPr>
            <a:lvl9pPr marL="4114800" lvl="8" indent="-314325" algn="l">
              <a:spcBef>
                <a:spcPts val="270"/>
              </a:spcBef>
              <a:spcAft>
                <a:spcPts val="0"/>
              </a:spcAft>
              <a:buSzPts val="1350"/>
              <a:buFont typeface="Arial"/>
              <a:buChar char="»"/>
              <a:defRPr sz="1350"/>
            </a:lvl9pPr>
          </a:lstStyle>
          <a:p>
            <a:endParaRPr/>
          </a:p>
        </p:txBody>
      </p:sp>
      <p:sp>
        <p:nvSpPr>
          <p:cNvPr id="79" name="Google Shape;79;p9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361950" algn="l">
              <a:spcBef>
                <a:spcPts val="420"/>
              </a:spcBef>
              <a:spcAft>
                <a:spcPts val="0"/>
              </a:spcAft>
              <a:buSzPts val="2100"/>
              <a:buFont typeface="Arial"/>
              <a:buChar char="•"/>
              <a:defRPr sz="2100"/>
            </a:lvl1pPr>
            <a:lvl2pPr marL="914400" lvl="1" indent="-342900" algn="l">
              <a:spcBef>
                <a:spcPts val="360"/>
              </a:spcBef>
              <a:spcAft>
                <a:spcPts val="0"/>
              </a:spcAft>
              <a:buSzPts val="1800"/>
              <a:buFont typeface="Arial"/>
              <a:buChar char="–"/>
              <a:defRPr sz="1800"/>
            </a:lvl2pPr>
            <a:lvl3pPr marL="1371600" lvl="2" indent="-323850" algn="l">
              <a:spcBef>
                <a:spcPts val="300"/>
              </a:spcBef>
              <a:spcAft>
                <a:spcPts val="0"/>
              </a:spcAft>
              <a:buSzPts val="1500"/>
              <a:buFont typeface="Arial"/>
              <a:buChar char="•"/>
              <a:defRPr sz="1500"/>
            </a:lvl3pPr>
            <a:lvl4pPr marL="1828800" lvl="3" indent="-314325" algn="l">
              <a:spcBef>
                <a:spcPts val="270"/>
              </a:spcBef>
              <a:spcAft>
                <a:spcPts val="0"/>
              </a:spcAft>
              <a:buSzPts val="1350"/>
              <a:buFont typeface="Arial"/>
              <a:buChar char="–"/>
              <a:defRPr sz="1350"/>
            </a:lvl4pPr>
            <a:lvl5pPr marL="2286000" lvl="4" indent="-314325" algn="l">
              <a:spcBef>
                <a:spcPts val="270"/>
              </a:spcBef>
              <a:spcAft>
                <a:spcPts val="0"/>
              </a:spcAft>
              <a:buSzPts val="1350"/>
              <a:buFont typeface="Arial"/>
              <a:buChar char="»"/>
              <a:defRPr sz="1350"/>
            </a:lvl5pPr>
            <a:lvl6pPr marL="2743200" lvl="5" indent="-314325" algn="l">
              <a:spcBef>
                <a:spcPts val="270"/>
              </a:spcBef>
              <a:spcAft>
                <a:spcPts val="0"/>
              </a:spcAft>
              <a:buSzPts val="1350"/>
              <a:buFont typeface="Arial"/>
              <a:buChar char="»"/>
              <a:defRPr sz="1350"/>
            </a:lvl6pPr>
            <a:lvl7pPr marL="3200400" lvl="6" indent="-314325" algn="l">
              <a:spcBef>
                <a:spcPts val="270"/>
              </a:spcBef>
              <a:spcAft>
                <a:spcPts val="0"/>
              </a:spcAft>
              <a:buSzPts val="1350"/>
              <a:buFont typeface="Arial"/>
              <a:buChar char="»"/>
              <a:defRPr sz="1350"/>
            </a:lvl7pPr>
            <a:lvl8pPr marL="3657600" lvl="7" indent="-314325" algn="l">
              <a:spcBef>
                <a:spcPts val="270"/>
              </a:spcBef>
              <a:spcAft>
                <a:spcPts val="0"/>
              </a:spcAft>
              <a:buSzPts val="1350"/>
              <a:buFont typeface="Arial"/>
              <a:buChar char="»"/>
              <a:defRPr sz="1350"/>
            </a:lvl8pPr>
            <a:lvl9pPr marL="4114800" lvl="8" indent="-314325" algn="l">
              <a:spcBef>
                <a:spcPts val="270"/>
              </a:spcBef>
              <a:spcAft>
                <a:spcPts val="0"/>
              </a:spcAft>
              <a:buSzPts val="1350"/>
              <a:buFont typeface="Arial"/>
              <a:buChar char="»"/>
              <a:defRPr sz="1350"/>
            </a:lvl9pPr>
          </a:lstStyle>
          <a:p>
            <a:endParaRPr/>
          </a:p>
        </p:txBody>
      </p:sp>
      <p:sp>
        <p:nvSpPr>
          <p:cNvPr id="80" name="Google Shape;80;p9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9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9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5" name="Google Shape;85;p98"/>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8"/>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98"/>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9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99"/>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1" name="Google Shape;91;p99"/>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9"/>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9"/>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02"/>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6" name="Google Shape;96;p10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SzPts val="2400"/>
              <a:buFont typeface="Arial"/>
              <a:buNone/>
              <a:defRPr/>
            </a:lvl1pPr>
            <a:lvl2pPr lvl="1" algn="ctr">
              <a:spcBef>
                <a:spcPts val="420"/>
              </a:spcBef>
              <a:spcAft>
                <a:spcPts val="0"/>
              </a:spcAft>
              <a:buSzPts val="2100"/>
              <a:buFont typeface="Arial"/>
              <a:buNone/>
              <a:defRPr/>
            </a:lvl2pPr>
            <a:lvl3pPr lvl="2" algn="ctr">
              <a:spcBef>
                <a:spcPts val="360"/>
              </a:spcBef>
              <a:spcAft>
                <a:spcPts val="0"/>
              </a:spcAft>
              <a:buSzPts val="1800"/>
              <a:buFont typeface="Arial"/>
              <a:buNone/>
              <a:defRPr/>
            </a:lvl3pPr>
            <a:lvl4pPr lvl="3" algn="ctr">
              <a:spcBef>
                <a:spcPts val="300"/>
              </a:spcBef>
              <a:spcAft>
                <a:spcPts val="0"/>
              </a:spcAft>
              <a:buSzPts val="1500"/>
              <a:buFont typeface="Arial"/>
              <a:buNone/>
              <a:defRPr/>
            </a:lvl4pPr>
            <a:lvl5pPr lvl="4" algn="ctr">
              <a:spcBef>
                <a:spcPts val="300"/>
              </a:spcBef>
              <a:spcAft>
                <a:spcPts val="0"/>
              </a:spcAft>
              <a:buSzPts val="1500"/>
              <a:buFont typeface="Arial"/>
              <a:buNone/>
              <a:defRPr/>
            </a:lvl5pPr>
            <a:lvl6pPr lvl="5" algn="ctr">
              <a:spcBef>
                <a:spcPts val="300"/>
              </a:spcBef>
              <a:spcAft>
                <a:spcPts val="0"/>
              </a:spcAft>
              <a:buSzPts val="1500"/>
              <a:buFont typeface="Arial"/>
              <a:buNone/>
              <a:defRPr/>
            </a:lvl6pPr>
            <a:lvl7pPr lvl="6" algn="ctr">
              <a:spcBef>
                <a:spcPts val="300"/>
              </a:spcBef>
              <a:spcAft>
                <a:spcPts val="0"/>
              </a:spcAft>
              <a:buSzPts val="1500"/>
              <a:buFont typeface="Arial"/>
              <a:buNone/>
              <a:defRPr/>
            </a:lvl7pPr>
            <a:lvl8pPr lvl="7" algn="ctr">
              <a:spcBef>
                <a:spcPts val="300"/>
              </a:spcBef>
              <a:spcAft>
                <a:spcPts val="0"/>
              </a:spcAft>
              <a:buSzPts val="1500"/>
              <a:buFont typeface="Arial"/>
              <a:buNone/>
              <a:defRPr/>
            </a:lvl8pPr>
            <a:lvl9pPr lvl="8" algn="ctr">
              <a:spcBef>
                <a:spcPts val="300"/>
              </a:spcBef>
              <a:spcAft>
                <a:spcPts val="0"/>
              </a:spcAft>
              <a:buSzPts val="1500"/>
              <a:buFont typeface="Arial"/>
              <a:buNone/>
              <a:defRPr/>
            </a:lvl9pPr>
          </a:lstStyle>
          <a:p>
            <a:endParaRPr/>
          </a:p>
        </p:txBody>
      </p:sp>
      <p:sp>
        <p:nvSpPr>
          <p:cNvPr id="97" name="Google Shape;97;p102"/>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0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02"/>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03"/>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3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2" name="Google Shape;102;p103"/>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300"/>
              </a:spcBef>
              <a:spcAft>
                <a:spcPts val="0"/>
              </a:spcAft>
              <a:buSzPts val="1500"/>
              <a:buFont typeface="Arial"/>
              <a:buNone/>
              <a:defRPr sz="1500"/>
            </a:lvl1pPr>
            <a:lvl2pPr marL="914400" lvl="1" indent="-228600" algn="l">
              <a:spcBef>
                <a:spcPts val="270"/>
              </a:spcBef>
              <a:spcAft>
                <a:spcPts val="0"/>
              </a:spcAft>
              <a:buSzPts val="1350"/>
              <a:buFont typeface="Arial"/>
              <a:buNone/>
              <a:defRPr sz="1350"/>
            </a:lvl2pPr>
            <a:lvl3pPr marL="1371600" lvl="2" indent="-228600" algn="l">
              <a:spcBef>
                <a:spcPts val="240"/>
              </a:spcBef>
              <a:spcAft>
                <a:spcPts val="0"/>
              </a:spcAft>
              <a:buSzPts val="1200"/>
              <a:buFont typeface="Arial"/>
              <a:buNone/>
              <a:defRPr sz="1200"/>
            </a:lvl3pPr>
            <a:lvl4pPr marL="1828800" lvl="3" indent="-228600" algn="l">
              <a:spcBef>
                <a:spcPts val="210"/>
              </a:spcBef>
              <a:spcAft>
                <a:spcPts val="0"/>
              </a:spcAft>
              <a:buSzPts val="1050"/>
              <a:buFont typeface="Arial"/>
              <a:buNone/>
              <a:defRPr sz="1050"/>
            </a:lvl4pPr>
            <a:lvl5pPr marL="2286000" lvl="4" indent="-228600" algn="l">
              <a:spcBef>
                <a:spcPts val="210"/>
              </a:spcBef>
              <a:spcAft>
                <a:spcPts val="0"/>
              </a:spcAft>
              <a:buSzPts val="1050"/>
              <a:buFont typeface="Arial"/>
              <a:buNone/>
              <a:defRPr sz="1050"/>
            </a:lvl5pPr>
            <a:lvl6pPr marL="2743200" lvl="5" indent="-228600" algn="l">
              <a:spcBef>
                <a:spcPts val="210"/>
              </a:spcBef>
              <a:spcAft>
                <a:spcPts val="0"/>
              </a:spcAft>
              <a:buSzPts val="1050"/>
              <a:buFont typeface="Arial"/>
              <a:buNone/>
              <a:defRPr sz="1050"/>
            </a:lvl6pPr>
            <a:lvl7pPr marL="3200400" lvl="6" indent="-228600" algn="l">
              <a:spcBef>
                <a:spcPts val="210"/>
              </a:spcBef>
              <a:spcAft>
                <a:spcPts val="0"/>
              </a:spcAft>
              <a:buSzPts val="1050"/>
              <a:buFont typeface="Arial"/>
              <a:buNone/>
              <a:defRPr sz="1050"/>
            </a:lvl7pPr>
            <a:lvl8pPr marL="3657600" lvl="7" indent="-228600" algn="l">
              <a:spcBef>
                <a:spcPts val="210"/>
              </a:spcBef>
              <a:spcAft>
                <a:spcPts val="0"/>
              </a:spcAft>
              <a:buSzPts val="1050"/>
              <a:buFont typeface="Arial"/>
              <a:buNone/>
              <a:defRPr sz="1050"/>
            </a:lvl8pPr>
            <a:lvl9pPr marL="4114800" lvl="8" indent="-228600" algn="l">
              <a:spcBef>
                <a:spcPts val="210"/>
              </a:spcBef>
              <a:spcAft>
                <a:spcPts val="0"/>
              </a:spcAft>
              <a:buSzPts val="1050"/>
              <a:buFont typeface="Arial"/>
              <a:buNone/>
              <a:defRPr sz="1050"/>
            </a:lvl9pPr>
          </a:lstStyle>
          <a:p>
            <a:endParaRPr/>
          </a:p>
        </p:txBody>
      </p:sp>
      <p:sp>
        <p:nvSpPr>
          <p:cNvPr id="103" name="Google Shape;103;p10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0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0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6"/>
        <p:cNvGrpSpPr/>
        <p:nvPr/>
      </p:nvGrpSpPr>
      <p:grpSpPr>
        <a:xfrm>
          <a:off x="0" y="0"/>
          <a:ext cx="0" cy="0"/>
          <a:chOff x="0" y="0"/>
          <a:chExt cx="0" cy="0"/>
        </a:xfrm>
      </p:grpSpPr>
      <p:sp>
        <p:nvSpPr>
          <p:cNvPr id="107" name="Google Shape;107;p10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8" name="Google Shape;108;p104"/>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Arial"/>
              <a:buNone/>
              <a:defRPr sz="1800" b="1"/>
            </a:lvl1pPr>
            <a:lvl2pPr marL="914400" lvl="1" indent="-228600" algn="l">
              <a:spcBef>
                <a:spcPts val="300"/>
              </a:spcBef>
              <a:spcAft>
                <a:spcPts val="0"/>
              </a:spcAft>
              <a:buSzPts val="1500"/>
              <a:buFont typeface="Arial"/>
              <a:buNone/>
              <a:defRPr sz="1500" b="1"/>
            </a:lvl2pPr>
            <a:lvl3pPr marL="1371600" lvl="2" indent="-228600" algn="l">
              <a:spcBef>
                <a:spcPts val="270"/>
              </a:spcBef>
              <a:spcAft>
                <a:spcPts val="0"/>
              </a:spcAft>
              <a:buSzPts val="1350"/>
              <a:buFont typeface="Arial"/>
              <a:buNone/>
              <a:defRPr sz="1350" b="1"/>
            </a:lvl3pPr>
            <a:lvl4pPr marL="1828800" lvl="3" indent="-228600" algn="l">
              <a:spcBef>
                <a:spcPts val="240"/>
              </a:spcBef>
              <a:spcAft>
                <a:spcPts val="0"/>
              </a:spcAft>
              <a:buSzPts val="1200"/>
              <a:buFont typeface="Arial"/>
              <a:buNone/>
              <a:defRPr sz="1200" b="1"/>
            </a:lvl4pPr>
            <a:lvl5pPr marL="2286000" lvl="4" indent="-228600" algn="l">
              <a:spcBef>
                <a:spcPts val="240"/>
              </a:spcBef>
              <a:spcAft>
                <a:spcPts val="0"/>
              </a:spcAft>
              <a:buSzPts val="1200"/>
              <a:buFont typeface="Arial"/>
              <a:buNone/>
              <a:defRPr sz="1200" b="1"/>
            </a:lvl5pPr>
            <a:lvl6pPr marL="2743200" lvl="5" indent="-228600" algn="l">
              <a:spcBef>
                <a:spcPts val="240"/>
              </a:spcBef>
              <a:spcAft>
                <a:spcPts val="0"/>
              </a:spcAft>
              <a:buSzPts val="1200"/>
              <a:buFont typeface="Arial"/>
              <a:buNone/>
              <a:defRPr sz="1200" b="1"/>
            </a:lvl6pPr>
            <a:lvl7pPr marL="3200400" lvl="6" indent="-228600" algn="l">
              <a:spcBef>
                <a:spcPts val="240"/>
              </a:spcBef>
              <a:spcAft>
                <a:spcPts val="0"/>
              </a:spcAft>
              <a:buSzPts val="1200"/>
              <a:buFont typeface="Arial"/>
              <a:buNone/>
              <a:defRPr sz="1200" b="1"/>
            </a:lvl7pPr>
            <a:lvl8pPr marL="3657600" lvl="7" indent="-228600" algn="l">
              <a:spcBef>
                <a:spcPts val="240"/>
              </a:spcBef>
              <a:spcAft>
                <a:spcPts val="0"/>
              </a:spcAft>
              <a:buSzPts val="1200"/>
              <a:buFont typeface="Arial"/>
              <a:buNone/>
              <a:defRPr sz="1200" b="1"/>
            </a:lvl8pPr>
            <a:lvl9pPr marL="4114800" lvl="8" indent="-228600" algn="l">
              <a:spcBef>
                <a:spcPts val="240"/>
              </a:spcBef>
              <a:spcAft>
                <a:spcPts val="0"/>
              </a:spcAft>
              <a:buSzPts val="1200"/>
              <a:buFont typeface="Arial"/>
              <a:buNone/>
              <a:defRPr sz="1200" b="1"/>
            </a:lvl9pPr>
          </a:lstStyle>
          <a:p>
            <a:endParaRPr/>
          </a:p>
        </p:txBody>
      </p:sp>
      <p:sp>
        <p:nvSpPr>
          <p:cNvPr id="109" name="Google Shape;109;p104"/>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Font typeface="Arial"/>
              <a:buChar char="•"/>
              <a:defRPr sz="1800"/>
            </a:lvl1pPr>
            <a:lvl2pPr marL="914400" lvl="1" indent="-323850" algn="l">
              <a:spcBef>
                <a:spcPts val="300"/>
              </a:spcBef>
              <a:spcAft>
                <a:spcPts val="0"/>
              </a:spcAft>
              <a:buSzPts val="1500"/>
              <a:buFont typeface="Arial"/>
              <a:buChar char="–"/>
              <a:defRPr sz="1500"/>
            </a:lvl2pPr>
            <a:lvl3pPr marL="1371600" lvl="2" indent="-314325" algn="l">
              <a:spcBef>
                <a:spcPts val="270"/>
              </a:spcBef>
              <a:spcAft>
                <a:spcPts val="0"/>
              </a:spcAft>
              <a:buSzPts val="1350"/>
              <a:buFont typeface="Arial"/>
              <a:buChar char="•"/>
              <a:defRPr sz="1350"/>
            </a:lvl3pPr>
            <a:lvl4pPr marL="1828800" lvl="3" indent="-304800" algn="l">
              <a:spcBef>
                <a:spcPts val="240"/>
              </a:spcBef>
              <a:spcAft>
                <a:spcPts val="0"/>
              </a:spcAft>
              <a:buSzPts val="1200"/>
              <a:buFont typeface="Arial"/>
              <a:buChar char="–"/>
              <a:defRPr sz="1200"/>
            </a:lvl4pPr>
            <a:lvl5pPr marL="2286000" lvl="4" indent="-304800" algn="l">
              <a:spcBef>
                <a:spcPts val="240"/>
              </a:spcBef>
              <a:spcAft>
                <a:spcPts val="0"/>
              </a:spcAft>
              <a:buSzPts val="1200"/>
              <a:buFont typeface="Arial"/>
              <a:buChar char="»"/>
              <a:defRPr sz="1200"/>
            </a:lvl5pPr>
            <a:lvl6pPr marL="2743200" lvl="5" indent="-304800" algn="l">
              <a:spcBef>
                <a:spcPts val="240"/>
              </a:spcBef>
              <a:spcAft>
                <a:spcPts val="0"/>
              </a:spcAft>
              <a:buSzPts val="1200"/>
              <a:buFont typeface="Arial"/>
              <a:buChar char="»"/>
              <a:defRPr sz="1200"/>
            </a:lvl6pPr>
            <a:lvl7pPr marL="3200400" lvl="6" indent="-304800" algn="l">
              <a:spcBef>
                <a:spcPts val="240"/>
              </a:spcBef>
              <a:spcAft>
                <a:spcPts val="0"/>
              </a:spcAft>
              <a:buSzPts val="1200"/>
              <a:buFont typeface="Arial"/>
              <a:buChar char="»"/>
              <a:defRPr sz="1200"/>
            </a:lvl7pPr>
            <a:lvl8pPr marL="3657600" lvl="7" indent="-304800" algn="l">
              <a:spcBef>
                <a:spcPts val="240"/>
              </a:spcBef>
              <a:spcAft>
                <a:spcPts val="0"/>
              </a:spcAft>
              <a:buSzPts val="1200"/>
              <a:buFont typeface="Arial"/>
              <a:buChar char="»"/>
              <a:defRPr sz="1200"/>
            </a:lvl8pPr>
            <a:lvl9pPr marL="4114800" lvl="8" indent="-304800" algn="l">
              <a:spcBef>
                <a:spcPts val="240"/>
              </a:spcBef>
              <a:spcAft>
                <a:spcPts val="0"/>
              </a:spcAft>
              <a:buSzPts val="1200"/>
              <a:buFont typeface="Arial"/>
              <a:buChar char="»"/>
              <a:defRPr sz="1200"/>
            </a:lvl9pPr>
          </a:lstStyle>
          <a:p>
            <a:endParaRPr/>
          </a:p>
        </p:txBody>
      </p:sp>
      <p:sp>
        <p:nvSpPr>
          <p:cNvPr id="110" name="Google Shape;110;p104"/>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Font typeface="Arial"/>
              <a:buNone/>
              <a:defRPr sz="1800" b="1"/>
            </a:lvl1pPr>
            <a:lvl2pPr marL="914400" lvl="1" indent="-228600" algn="l">
              <a:spcBef>
                <a:spcPts val="300"/>
              </a:spcBef>
              <a:spcAft>
                <a:spcPts val="0"/>
              </a:spcAft>
              <a:buSzPts val="1500"/>
              <a:buFont typeface="Arial"/>
              <a:buNone/>
              <a:defRPr sz="1500" b="1"/>
            </a:lvl2pPr>
            <a:lvl3pPr marL="1371600" lvl="2" indent="-228600" algn="l">
              <a:spcBef>
                <a:spcPts val="270"/>
              </a:spcBef>
              <a:spcAft>
                <a:spcPts val="0"/>
              </a:spcAft>
              <a:buSzPts val="1350"/>
              <a:buFont typeface="Arial"/>
              <a:buNone/>
              <a:defRPr sz="1350" b="1"/>
            </a:lvl3pPr>
            <a:lvl4pPr marL="1828800" lvl="3" indent="-228600" algn="l">
              <a:spcBef>
                <a:spcPts val="240"/>
              </a:spcBef>
              <a:spcAft>
                <a:spcPts val="0"/>
              </a:spcAft>
              <a:buSzPts val="1200"/>
              <a:buFont typeface="Arial"/>
              <a:buNone/>
              <a:defRPr sz="1200" b="1"/>
            </a:lvl4pPr>
            <a:lvl5pPr marL="2286000" lvl="4" indent="-228600" algn="l">
              <a:spcBef>
                <a:spcPts val="240"/>
              </a:spcBef>
              <a:spcAft>
                <a:spcPts val="0"/>
              </a:spcAft>
              <a:buSzPts val="1200"/>
              <a:buFont typeface="Arial"/>
              <a:buNone/>
              <a:defRPr sz="1200" b="1"/>
            </a:lvl5pPr>
            <a:lvl6pPr marL="2743200" lvl="5" indent="-228600" algn="l">
              <a:spcBef>
                <a:spcPts val="240"/>
              </a:spcBef>
              <a:spcAft>
                <a:spcPts val="0"/>
              </a:spcAft>
              <a:buSzPts val="1200"/>
              <a:buFont typeface="Arial"/>
              <a:buNone/>
              <a:defRPr sz="1200" b="1"/>
            </a:lvl6pPr>
            <a:lvl7pPr marL="3200400" lvl="6" indent="-228600" algn="l">
              <a:spcBef>
                <a:spcPts val="240"/>
              </a:spcBef>
              <a:spcAft>
                <a:spcPts val="0"/>
              </a:spcAft>
              <a:buSzPts val="1200"/>
              <a:buFont typeface="Arial"/>
              <a:buNone/>
              <a:defRPr sz="1200" b="1"/>
            </a:lvl7pPr>
            <a:lvl8pPr marL="3657600" lvl="7" indent="-228600" algn="l">
              <a:spcBef>
                <a:spcPts val="240"/>
              </a:spcBef>
              <a:spcAft>
                <a:spcPts val="0"/>
              </a:spcAft>
              <a:buSzPts val="1200"/>
              <a:buFont typeface="Arial"/>
              <a:buNone/>
              <a:defRPr sz="1200" b="1"/>
            </a:lvl8pPr>
            <a:lvl9pPr marL="4114800" lvl="8" indent="-228600" algn="l">
              <a:spcBef>
                <a:spcPts val="240"/>
              </a:spcBef>
              <a:spcAft>
                <a:spcPts val="0"/>
              </a:spcAft>
              <a:buSzPts val="1200"/>
              <a:buFont typeface="Arial"/>
              <a:buNone/>
              <a:defRPr sz="1200" b="1"/>
            </a:lvl9pPr>
          </a:lstStyle>
          <a:p>
            <a:endParaRPr/>
          </a:p>
        </p:txBody>
      </p:sp>
      <p:sp>
        <p:nvSpPr>
          <p:cNvPr id="111" name="Google Shape;111;p104"/>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Font typeface="Arial"/>
              <a:buChar char="•"/>
              <a:defRPr sz="1800"/>
            </a:lvl1pPr>
            <a:lvl2pPr marL="914400" lvl="1" indent="-323850" algn="l">
              <a:spcBef>
                <a:spcPts val="300"/>
              </a:spcBef>
              <a:spcAft>
                <a:spcPts val="0"/>
              </a:spcAft>
              <a:buSzPts val="1500"/>
              <a:buFont typeface="Arial"/>
              <a:buChar char="–"/>
              <a:defRPr sz="1500"/>
            </a:lvl2pPr>
            <a:lvl3pPr marL="1371600" lvl="2" indent="-314325" algn="l">
              <a:spcBef>
                <a:spcPts val="270"/>
              </a:spcBef>
              <a:spcAft>
                <a:spcPts val="0"/>
              </a:spcAft>
              <a:buSzPts val="1350"/>
              <a:buFont typeface="Arial"/>
              <a:buChar char="•"/>
              <a:defRPr sz="1350"/>
            </a:lvl3pPr>
            <a:lvl4pPr marL="1828800" lvl="3" indent="-304800" algn="l">
              <a:spcBef>
                <a:spcPts val="240"/>
              </a:spcBef>
              <a:spcAft>
                <a:spcPts val="0"/>
              </a:spcAft>
              <a:buSzPts val="1200"/>
              <a:buFont typeface="Arial"/>
              <a:buChar char="–"/>
              <a:defRPr sz="1200"/>
            </a:lvl4pPr>
            <a:lvl5pPr marL="2286000" lvl="4" indent="-304800" algn="l">
              <a:spcBef>
                <a:spcPts val="240"/>
              </a:spcBef>
              <a:spcAft>
                <a:spcPts val="0"/>
              </a:spcAft>
              <a:buSzPts val="1200"/>
              <a:buFont typeface="Arial"/>
              <a:buChar char="»"/>
              <a:defRPr sz="1200"/>
            </a:lvl5pPr>
            <a:lvl6pPr marL="2743200" lvl="5" indent="-304800" algn="l">
              <a:spcBef>
                <a:spcPts val="240"/>
              </a:spcBef>
              <a:spcAft>
                <a:spcPts val="0"/>
              </a:spcAft>
              <a:buSzPts val="1200"/>
              <a:buFont typeface="Arial"/>
              <a:buChar char="»"/>
              <a:defRPr sz="1200"/>
            </a:lvl6pPr>
            <a:lvl7pPr marL="3200400" lvl="6" indent="-304800" algn="l">
              <a:spcBef>
                <a:spcPts val="240"/>
              </a:spcBef>
              <a:spcAft>
                <a:spcPts val="0"/>
              </a:spcAft>
              <a:buSzPts val="1200"/>
              <a:buFont typeface="Arial"/>
              <a:buChar char="»"/>
              <a:defRPr sz="1200"/>
            </a:lvl7pPr>
            <a:lvl8pPr marL="3657600" lvl="7" indent="-304800" algn="l">
              <a:spcBef>
                <a:spcPts val="240"/>
              </a:spcBef>
              <a:spcAft>
                <a:spcPts val="0"/>
              </a:spcAft>
              <a:buSzPts val="1200"/>
              <a:buFont typeface="Arial"/>
              <a:buChar char="»"/>
              <a:defRPr sz="1200"/>
            </a:lvl8pPr>
            <a:lvl9pPr marL="4114800" lvl="8" indent="-304800" algn="l">
              <a:spcBef>
                <a:spcPts val="240"/>
              </a:spcBef>
              <a:spcAft>
                <a:spcPts val="0"/>
              </a:spcAft>
              <a:buSzPts val="1200"/>
              <a:buFont typeface="Arial"/>
              <a:buChar char="»"/>
              <a:defRPr sz="1200"/>
            </a:lvl9pPr>
          </a:lstStyle>
          <a:p>
            <a:endParaRPr/>
          </a:p>
        </p:txBody>
      </p:sp>
      <p:sp>
        <p:nvSpPr>
          <p:cNvPr id="112" name="Google Shape;112;p104"/>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0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04"/>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10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0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0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9"/>
        <p:cNvGrpSpPr/>
        <p:nvPr/>
      </p:nvGrpSpPr>
      <p:grpSpPr>
        <a:xfrm>
          <a:off x="0" y="0"/>
          <a:ext cx="0" cy="0"/>
          <a:chOff x="0" y="0"/>
          <a:chExt cx="0" cy="0"/>
        </a:xfrm>
      </p:grpSpPr>
      <p:sp>
        <p:nvSpPr>
          <p:cNvPr id="120" name="Google Shape;120;p106"/>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5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1" name="Google Shape;121;p106"/>
          <p:cNvSpPr txBox="1">
            <a:spLocks noGrp="1"/>
          </p:cNvSpPr>
          <p:nvPr>
            <p:ph type="body" idx="1"/>
          </p:nvPr>
        </p:nvSpPr>
        <p:spPr>
          <a:xfrm>
            <a:off x="3575050" y="204789"/>
            <a:ext cx="5111750" cy="4389835"/>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Arial"/>
              <a:buChar char="•"/>
              <a:defRPr sz="2400"/>
            </a:lvl1pPr>
            <a:lvl2pPr marL="914400" lvl="1" indent="-361950" algn="l">
              <a:spcBef>
                <a:spcPts val="420"/>
              </a:spcBef>
              <a:spcAft>
                <a:spcPts val="0"/>
              </a:spcAft>
              <a:buSzPts val="2100"/>
              <a:buFont typeface="Arial"/>
              <a:buChar char="–"/>
              <a:defRPr sz="2100"/>
            </a:lvl2pPr>
            <a:lvl3pPr marL="1371600" lvl="2" indent="-342900" algn="l">
              <a:spcBef>
                <a:spcPts val="360"/>
              </a:spcBef>
              <a:spcAft>
                <a:spcPts val="0"/>
              </a:spcAft>
              <a:buSzPts val="1800"/>
              <a:buFont typeface="Arial"/>
              <a:buChar char="•"/>
              <a:defRPr sz="1800"/>
            </a:lvl3pPr>
            <a:lvl4pPr marL="1828800" lvl="3" indent="-323850" algn="l">
              <a:spcBef>
                <a:spcPts val="300"/>
              </a:spcBef>
              <a:spcAft>
                <a:spcPts val="0"/>
              </a:spcAft>
              <a:buSzPts val="1500"/>
              <a:buFont typeface="Arial"/>
              <a:buChar char="–"/>
              <a:defRPr sz="1500"/>
            </a:lvl4pPr>
            <a:lvl5pPr marL="2286000" lvl="4" indent="-323850" algn="l">
              <a:spcBef>
                <a:spcPts val="300"/>
              </a:spcBef>
              <a:spcAft>
                <a:spcPts val="0"/>
              </a:spcAft>
              <a:buSzPts val="1500"/>
              <a:buFont typeface="Arial"/>
              <a:buChar char="»"/>
              <a:defRPr sz="1500"/>
            </a:lvl5pPr>
            <a:lvl6pPr marL="2743200" lvl="5" indent="-323850" algn="l">
              <a:spcBef>
                <a:spcPts val="300"/>
              </a:spcBef>
              <a:spcAft>
                <a:spcPts val="0"/>
              </a:spcAft>
              <a:buSzPts val="1500"/>
              <a:buFont typeface="Arial"/>
              <a:buChar char="»"/>
              <a:defRPr sz="1500"/>
            </a:lvl6pPr>
            <a:lvl7pPr marL="3200400" lvl="6" indent="-323850" algn="l">
              <a:spcBef>
                <a:spcPts val="300"/>
              </a:spcBef>
              <a:spcAft>
                <a:spcPts val="0"/>
              </a:spcAft>
              <a:buSzPts val="1500"/>
              <a:buFont typeface="Arial"/>
              <a:buChar char="»"/>
              <a:defRPr sz="1500"/>
            </a:lvl7pPr>
            <a:lvl8pPr marL="3657600" lvl="7" indent="-323850" algn="l">
              <a:spcBef>
                <a:spcPts val="300"/>
              </a:spcBef>
              <a:spcAft>
                <a:spcPts val="0"/>
              </a:spcAft>
              <a:buSzPts val="1500"/>
              <a:buFont typeface="Arial"/>
              <a:buChar char="»"/>
              <a:defRPr sz="1500"/>
            </a:lvl8pPr>
            <a:lvl9pPr marL="4114800" lvl="8" indent="-323850" algn="l">
              <a:spcBef>
                <a:spcPts val="300"/>
              </a:spcBef>
              <a:spcAft>
                <a:spcPts val="0"/>
              </a:spcAft>
              <a:buSzPts val="1500"/>
              <a:buFont typeface="Arial"/>
              <a:buChar char="»"/>
              <a:defRPr sz="1500"/>
            </a:lvl9pPr>
          </a:lstStyle>
          <a:p>
            <a:endParaRPr/>
          </a:p>
        </p:txBody>
      </p:sp>
      <p:sp>
        <p:nvSpPr>
          <p:cNvPr id="122" name="Google Shape;122;p106"/>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1050"/>
              <a:buFont typeface="Arial"/>
              <a:buNone/>
              <a:defRPr sz="1050"/>
            </a:lvl1pPr>
            <a:lvl2pPr marL="914400" lvl="1" indent="-228600" algn="l">
              <a:spcBef>
                <a:spcPts val="180"/>
              </a:spcBef>
              <a:spcAft>
                <a:spcPts val="0"/>
              </a:spcAft>
              <a:buSzPts val="900"/>
              <a:buFont typeface="Arial"/>
              <a:buNone/>
              <a:defRPr sz="900"/>
            </a:lvl2pPr>
            <a:lvl3pPr marL="1371600" lvl="2" indent="-228600" algn="l">
              <a:spcBef>
                <a:spcPts val="150"/>
              </a:spcBef>
              <a:spcAft>
                <a:spcPts val="0"/>
              </a:spcAft>
              <a:buSzPts val="750"/>
              <a:buFont typeface="Arial"/>
              <a:buNone/>
              <a:defRPr sz="750"/>
            </a:lvl3pPr>
            <a:lvl4pPr marL="1828800" lvl="3" indent="-228600" algn="l">
              <a:spcBef>
                <a:spcPts val="135"/>
              </a:spcBef>
              <a:spcAft>
                <a:spcPts val="0"/>
              </a:spcAft>
              <a:buSzPts val="675"/>
              <a:buFont typeface="Arial"/>
              <a:buNone/>
              <a:defRPr sz="675"/>
            </a:lvl4pPr>
            <a:lvl5pPr marL="2286000" lvl="4" indent="-228600" algn="l">
              <a:spcBef>
                <a:spcPts val="135"/>
              </a:spcBef>
              <a:spcAft>
                <a:spcPts val="0"/>
              </a:spcAft>
              <a:buSzPts val="675"/>
              <a:buFont typeface="Arial"/>
              <a:buNone/>
              <a:defRPr sz="675"/>
            </a:lvl5pPr>
            <a:lvl6pPr marL="2743200" lvl="5" indent="-228600" algn="l">
              <a:spcBef>
                <a:spcPts val="135"/>
              </a:spcBef>
              <a:spcAft>
                <a:spcPts val="0"/>
              </a:spcAft>
              <a:buSzPts val="675"/>
              <a:buFont typeface="Arial"/>
              <a:buNone/>
              <a:defRPr sz="675"/>
            </a:lvl6pPr>
            <a:lvl7pPr marL="3200400" lvl="6" indent="-228600" algn="l">
              <a:spcBef>
                <a:spcPts val="135"/>
              </a:spcBef>
              <a:spcAft>
                <a:spcPts val="0"/>
              </a:spcAft>
              <a:buSzPts val="675"/>
              <a:buFont typeface="Arial"/>
              <a:buNone/>
              <a:defRPr sz="675"/>
            </a:lvl7pPr>
            <a:lvl8pPr marL="3657600" lvl="7" indent="-228600" algn="l">
              <a:spcBef>
                <a:spcPts val="135"/>
              </a:spcBef>
              <a:spcAft>
                <a:spcPts val="0"/>
              </a:spcAft>
              <a:buSzPts val="675"/>
              <a:buFont typeface="Arial"/>
              <a:buNone/>
              <a:defRPr sz="675"/>
            </a:lvl8pPr>
            <a:lvl9pPr marL="4114800" lvl="8" indent="-228600" algn="l">
              <a:spcBef>
                <a:spcPts val="135"/>
              </a:spcBef>
              <a:spcAft>
                <a:spcPts val="0"/>
              </a:spcAft>
              <a:buSzPts val="675"/>
              <a:buFont typeface="Arial"/>
              <a:buNone/>
              <a:defRPr sz="675"/>
            </a:lvl9pPr>
          </a:lstStyle>
          <a:p>
            <a:endParaRPr/>
          </a:p>
        </p:txBody>
      </p:sp>
      <p:sp>
        <p:nvSpPr>
          <p:cNvPr id="123" name="Google Shape;123;p106"/>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06"/>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06"/>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6"/>
        <p:cNvGrpSpPr/>
        <p:nvPr/>
      </p:nvGrpSpPr>
      <p:grpSpPr>
        <a:xfrm>
          <a:off x="0" y="0"/>
          <a:ext cx="0" cy="0"/>
          <a:chOff x="0" y="0"/>
          <a:chExt cx="0" cy="0"/>
        </a:xfrm>
      </p:grpSpPr>
      <p:sp>
        <p:nvSpPr>
          <p:cNvPr id="127" name="Google Shape;127;p10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5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8" name="Google Shape;128;p107"/>
          <p:cNvSpPr>
            <a:spLocks noGrp="1"/>
          </p:cNvSpPr>
          <p:nvPr>
            <p:ph type="pic" idx="2"/>
          </p:nvPr>
        </p:nvSpPr>
        <p:spPr>
          <a:xfrm>
            <a:off x="1792288" y="459581"/>
            <a:ext cx="5486400" cy="3086100"/>
          </a:xfrm>
          <a:prstGeom prst="rect">
            <a:avLst/>
          </a:prstGeom>
          <a:noFill/>
          <a:ln>
            <a:noFill/>
          </a:ln>
        </p:spPr>
      </p:sp>
      <p:sp>
        <p:nvSpPr>
          <p:cNvPr id="129" name="Google Shape;129;p107"/>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1050"/>
              <a:buFont typeface="Arial"/>
              <a:buNone/>
              <a:defRPr sz="1050"/>
            </a:lvl1pPr>
            <a:lvl2pPr marL="914400" lvl="1" indent="-228600" algn="l">
              <a:spcBef>
                <a:spcPts val="180"/>
              </a:spcBef>
              <a:spcAft>
                <a:spcPts val="0"/>
              </a:spcAft>
              <a:buSzPts val="900"/>
              <a:buFont typeface="Arial"/>
              <a:buNone/>
              <a:defRPr sz="900"/>
            </a:lvl2pPr>
            <a:lvl3pPr marL="1371600" lvl="2" indent="-228600" algn="l">
              <a:spcBef>
                <a:spcPts val="150"/>
              </a:spcBef>
              <a:spcAft>
                <a:spcPts val="0"/>
              </a:spcAft>
              <a:buSzPts val="750"/>
              <a:buFont typeface="Arial"/>
              <a:buNone/>
              <a:defRPr sz="750"/>
            </a:lvl3pPr>
            <a:lvl4pPr marL="1828800" lvl="3" indent="-228600" algn="l">
              <a:spcBef>
                <a:spcPts val="135"/>
              </a:spcBef>
              <a:spcAft>
                <a:spcPts val="0"/>
              </a:spcAft>
              <a:buSzPts val="675"/>
              <a:buFont typeface="Arial"/>
              <a:buNone/>
              <a:defRPr sz="675"/>
            </a:lvl4pPr>
            <a:lvl5pPr marL="2286000" lvl="4" indent="-228600" algn="l">
              <a:spcBef>
                <a:spcPts val="135"/>
              </a:spcBef>
              <a:spcAft>
                <a:spcPts val="0"/>
              </a:spcAft>
              <a:buSzPts val="675"/>
              <a:buFont typeface="Arial"/>
              <a:buNone/>
              <a:defRPr sz="675"/>
            </a:lvl5pPr>
            <a:lvl6pPr marL="2743200" lvl="5" indent="-228600" algn="l">
              <a:spcBef>
                <a:spcPts val="135"/>
              </a:spcBef>
              <a:spcAft>
                <a:spcPts val="0"/>
              </a:spcAft>
              <a:buSzPts val="675"/>
              <a:buFont typeface="Arial"/>
              <a:buNone/>
              <a:defRPr sz="675"/>
            </a:lvl6pPr>
            <a:lvl7pPr marL="3200400" lvl="6" indent="-228600" algn="l">
              <a:spcBef>
                <a:spcPts val="135"/>
              </a:spcBef>
              <a:spcAft>
                <a:spcPts val="0"/>
              </a:spcAft>
              <a:buSzPts val="675"/>
              <a:buFont typeface="Arial"/>
              <a:buNone/>
              <a:defRPr sz="675"/>
            </a:lvl7pPr>
            <a:lvl8pPr marL="3657600" lvl="7" indent="-228600" algn="l">
              <a:spcBef>
                <a:spcPts val="135"/>
              </a:spcBef>
              <a:spcAft>
                <a:spcPts val="0"/>
              </a:spcAft>
              <a:buSzPts val="675"/>
              <a:buFont typeface="Arial"/>
              <a:buNone/>
              <a:defRPr sz="675"/>
            </a:lvl8pPr>
            <a:lvl9pPr marL="4114800" lvl="8" indent="-228600" algn="l">
              <a:spcBef>
                <a:spcPts val="135"/>
              </a:spcBef>
              <a:spcAft>
                <a:spcPts val="0"/>
              </a:spcAft>
              <a:buSzPts val="675"/>
              <a:buFont typeface="Arial"/>
              <a:buNone/>
              <a:defRPr sz="675"/>
            </a:lvl9pPr>
          </a:lstStyle>
          <a:p>
            <a:endParaRPr/>
          </a:p>
        </p:txBody>
      </p:sp>
      <p:sp>
        <p:nvSpPr>
          <p:cNvPr id="130" name="Google Shape;130;p10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0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0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10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5" name="Google Shape;135;p108"/>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6" name="Google Shape;136;p108"/>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08"/>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08"/>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0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0"/>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vl1pPr>
            <a:lvl2pPr marL="914400" lvl="1" indent="-361950" algn="l">
              <a:lnSpc>
                <a:spcPct val="100000"/>
              </a:lnSpc>
              <a:spcBef>
                <a:spcPts val="420"/>
              </a:spcBef>
              <a:spcAft>
                <a:spcPts val="0"/>
              </a:spcAft>
              <a:buSzPts val="2100"/>
              <a:buChar char="•"/>
              <a:defRPr/>
            </a:lvl2pPr>
            <a:lvl3pPr marL="1371600" lvl="2" indent="-342900" algn="l">
              <a:lnSpc>
                <a:spcPct val="100000"/>
              </a:lnSpc>
              <a:spcBef>
                <a:spcPts val="36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23850" algn="l">
              <a:lnSpc>
                <a:spcPct val="100000"/>
              </a:lnSpc>
              <a:spcBef>
                <a:spcPts val="300"/>
              </a:spcBef>
              <a:spcAft>
                <a:spcPts val="0"/>
              </a:spcAft>
              <a:buSzPts val="1500"/>
              <a:buChar char="•"/>
              <a:defRPr/>
            </a:lvl6pPr>
            <a:lvl7pPr marL="3200400" lvl="6" indent="-323850" algn="l">
              <a:lnSpc>
                <a:spcPct val="100000"/>
              </a:lnSpc>
              <a:spcBef>
                <a:spcPts val="300"/>
              </a:spcBef>
              <a:spcAft>
                <a:spcPts val="0"/>
              </a:spcAft>
              <a:buSzPts val="1500"/>
              <a:buChar char="•"/>
              <a:defRPr/>
            </a:lvl7pPr>
            <a:lvl8pPr marL="3657600" lvl="7" indent="-323850" algn="l">
              <a:lnSpc>
                <a:spcPct val="100000"/>
              </a:lnSpc>
              <a:spcBef>
                <a:spcPts val="300"/>
              </a:spcBef>
              <a:spcAft>
                <a:spcPts val="0"/>
              </a:spcAft>
              <a:buSzPts val="1500"/>
              <a:buChar char="•"/>
              <a:defRPr/>
            </a:lvl8pPr>
            <a:lvl9pPr marL="4114800" lvl="8" indent="-323850" algn="l">
              <a:lnSpc>
                <a:spcPct val="100000"/>
              </a:lnSpc>
              <a:spcBef>
                <a:spcPts val="300"/>
              </a:spcBef>
              <a:spcAft>
                <a:spcPts val="0"/>
              </a:spcAft>
              <a:buSzPts val="1500"/>
              <a:buChar char="•"/>
              <a:defRPr/>
            </a:lvl9pPr>
          </a:lstStyle>
          <a:p>
            <a:endParaRPr/>
          </a:p>
        </p:txBody>
      </p:sp>
      <p:sp>
        <p:nvSpPr>
          <p:cNvPr id="23" name="Google Shape;23;p10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9"/>
        <p:cNvGrpSpPr/>
        <p:nvPr/>
      </p:nvGrpSpPr>
      <p:grpSpPr>
        <a:xfrm>
          <a:off x="0" y="0"/>
          <a:ext cx="0" cy="0"/>
          <a:chOff x="0" y="0"/>
          <a:chExt cx="0" cy="0"/>
        </a:xfrm>
      </p:grpSpPr>
      <p:sp>
        <p:nvSpPr>
          <p:cNvPr id="140" name="Google Shape;140;p109"/>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1" name="Google Shape;141;p109"/>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2" name="Google Shape;142;p109"/>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09"/>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09"/>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145"/>
        <p:cNvGrpSpPr/>
        <p:nvPr/>
      </p:nvGrpSpPr>
      <p:grpSpPr>
        <a:xfrm>
          <a:off x="0" y="0"/>
          <a:ext cx="0" cy="0"/>
          <a:chOff x="0" y="0"/>
          <a:chExt cx="0" cy="0"/>
        </a:xfrm>
      </p:grpSpPr>
      <p:sp>
        <p:nvSpPr>
          <p:cNvPr id="146" name="Google Shape;146;p1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7" name="Google Shape;147;p110"/>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8" name="Google Shape;148;p110"/>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9" name="Google Shape;149;p110"/>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10"/>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10"/>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152"/>
        <p:cNvGrpSpPr/>
        <p:nvPr/>
      </p:nvGrpSpPr>
      <p:grpSpPr>
        <a:xfrm>
          <a:off x="0" y="0"/>
          <a:ext cx="0" cy="0"/>
          <a:chOff x="0" y="0"/>
          <a:chExt cx="0" cy="0"/>
        </a:xfrm>
      </p:grpSpPr>
      <p:sp>
        <p:nvSpPr>
          <p:cNvPr id="153" name="Google Shape;153;p1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4" name="Google Shape;154;p111"/>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5" name="Google Shape;155;p111"/>
          <p:cNvSpPr>
            <a:spLocks noGrp="1"/>
          </p:cNvSpPr>
          <p:nvPr>
            <p:ph type="chart"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rgbClr val="FF0000"/>
              </a:buClr>
              <a:buSzPts val="2400"/>
              <a:buFont typeface="Arial"/>
              <a:buChar char="•"/>
              <a:defRPr sz="2400" b="1" i="0" u="none" strike="noStrike" cap="none">
                <a:solidFill>
                  <a:schemeClr val="accent2"/>
                </a:solidFill>
                <a:latin typeface="Arial"/>
                <a:ea typeface="Arial"/>
                <a:cs typeface="Arial"/>
                <a:sym typeface="Arial"/>
              </a:defRPr>
            </a:lvl1pPr>
            <a:lvl2pPr marR="0" lvl="1" algn="l" rtl="0">
              <a:spcBef>
                <a:spcPts val="420"/>
              </a:spcBef>
              <a:spcAft>
                <a:spcPts val="0"/>
              </a:spcAft>
              <a:buClr>
                <a:srgbClr val="FF0000"/>
              </a:buClr>
              <a:buSzPts val="2100"/>
              <a:buFont typeface="Arial"/>
              <a:buChar char="–"/>
              <a:defRPr sz="2100" b="0" i="0" u="none" strike="noStrike" cap="none">
                <a:solidFill>
                  <a:schemeClr val="accent2"/>
                </a:solidFill>
                <a:latin typeface="Arial"/>
                <a:ea typeface="Arial"/>
                <a:cs typeface="Arial"/>
                <a:sym typeface="Arial"/>
              </a:defRPr>
            </a:lvl2pPr>
            <a:lvl3pPr marR="0" lvl="2" algn="l" rtl="0">
              <a:spcBef>
                <a:spcPts val="360"/>
              </a:spcBef>
              <a:spcAft>
                <a:spcPts val="0"/>
              </a:spcAft>
              <a:buClr>
                <a:srgbClr val="FF0000"/>
              </a:buClr>
              <a:buSzPts val="1800"/>
              <a:buFont typeface="Arial"/>
              <a:buChar char="•"/>
              <a:defRPr sz="1800" b="0" i="0" u="none" strike="noStrike" cap="none">
                <a:solidFill>
                  <a:schemeClr val="accent2"/>
                </a:solidFill>
                <a:latin typeface="Arial"/>
                <a:ea typeface="Arial"/>
                <a:cs typeface="Arial"/>
                <a:sym typeface="Arial"/>
              </a:defRPr>
            </a:lvl3pPr>
            <a:lvl4pPr marR="0" lvl="3"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4pPr>
            <a:lvl5pPr marR="0" lvl="4"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5pPr>
            <a:lvl6pPr marR="0" lvl="5"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6pPr>
            <a:lvl7pPr marR="0" lvl="6"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7pPr>
            <a:lvl8pPr marR="0" lvl="7"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8pPr>
            <a:lvl9pPr marR="0" lvl="8"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9pPr>
          </a:lstStyle>
          <a:p>
            <a:endParaRPr/>
          </a:p>
        </p:txBody>
      </p:sp>
      <p:sp>
        <p:nvSpPr>
          <p:cNvPr id="156" name="Google Shape;156;p111"/>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11"/>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11"/>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59"/>
        <p:cNvGrpSpPr/>
        <p:nvPr/>
      </p:nvGrpSpPr>
      <p:grpSpPr>
        <a:xfrm>
          <a:off x="0" y="0"/>
          <a:ext cx="0" cy="0"/>
          <a:chOff x="0" y="0"/>
          <a:chExt cx="0" cy="0"/>
        </a:xfrm>
      </p:grpSpPr>
      <p:sp>
        <p:nvSpPr>
          <p:cNvPr id="160" name="Google Shape;160;p112"/>
          <p:cNvSpPr/>
          <p:nvPr/>
        </p:nvSpPr>
        <p:spPr>
          <a:xfrm>
            <a:off x="0" y="0"/>
            <a:ext cx="9144000" cy="188595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1" name="Google Shape;161;p112" descr="bioinformatics.ca-logo-white-text.png"/>
          <p:cNvPicPr preferRelativeResize="0"/>
          <p:nvPr/>
        </p:nvPicPr>
        <p:blipFill rotWithShape="1">
          <a:blip r:embed="rId2">
            <a:alphaModFix/>
          </a:blip>
          <a:srcRect/>
          <a:stretch/>
        </p:blipFill>
        <p:spPr>
          <a:xfrm>
            <a:off x="76201" y="1412081"/>
            <a:ext cx="1192213" cy="37623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lip Art and Text" type="clipArtAndTx">
  <p:cSld name="CLIPART_AND_TEXT">
    <p:spTree>
      <p:nvGrpSpPr>
        <p:cNvPr id="1" name="Shape 162"/>
        <p:cNvGrpSpPr/>
        <p:nvPr/>
      </p:nvGrpSpPr>
      <p:grpSpPr>
        <a:xfrm>
          <a:off x="0" y="0"/>
          <a:ext cx="0" cy="0"/>
          <a:chOff x="0" y="0"/>
          <a:chExt cx="0" cy="0"/>
        </a:xfrm>
      </p:grpSpPr>
      <p:sp>
        <p:nvSpPr>
          <p:cNvPr id="163" name="Google Shape;163;p1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4" name="Google Shape;164;p113"/>
          <p:cNvSpPr>
            <a:spLocks noGrp="1"/>
          </p:cNvSpPr>
          <p:nvPr>
            <p:ph type="clipArt" idx="2"/>
          </p:nvPr>
        </p:nvSpPr>
        <p:spPr>
          <a:xfrm>
            <a:off x="457200" y="1200151"/>
            <a:ext cx="4038600" cy="3394472"/>
          </a:xfrm>
          <a:prstGeom prst="rect">
            <a:avLst/>
          </a:prstGeom>
          <a:noFill/>
          <a:ln>
            <a:noFill/>
          </a:ln>
        </p:spPr>
      </p:sp>
      <p:sp>
        <p:nvSpPr>
          <p:cNvPr id="165" name="Google Shape;165;p113"/>
          <p:cNvSpPr txBox="1">
            <a:spLocks noGrp="1"/>
          </p:cNvSpPr>
          <p:nvPr>
            <p:ph type="body" idx="1"/>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6" name="Google Shape;166;p11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1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11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dk2"/>
              </a:buClr>
              <a:buSzPts val="2800"/>
              <a:buFont typeface="Arial"/>
              <a:buNone/>
              <a:defRPr/>
            </a:lvl1pPr>
            <a:lvl2pPr lvl="1" algn="ctr">
              <a:spcBef>
                <a:spcPts val="0"/>
              </a:spcBef>
              <a:spcAft>
                <a:spcPts val="0"/>
              </a:spcAft>
              <a:buClr>
                <a:schemeClr val="dk2"/>
              </a:buClr>
              <a:buSzPts val="2800"/>
              <a:buFont typeface="Arial"/>
              <a:buNone/>
              <a:defRPr/>
            </a:lvl2pPr>
            <a:lvl3pPr lvl="2" algn="ctr">
              <a:spcBef>
                <a:spcPts val="0"/>
              </a:spcBef>
              <a:spcAft>
                <a:spcPts val="0"/>
              </a:spcAft>
              <a:buClr>
                <a:schemeClr val="dk2"/>
              </a:buClr>
              <a:buSzPts val="2800"/>
              <a:buFont typeface="Arial"/>
              <a:buNone/>
              <a:defRPr/>
            </a:lvl3pPr>
            <a:lvl4pPr lvl="3" algn="ctr">
              <a:spcBef>
                <a:spcPts val="0"/>
              </a:spcBef>
              <a:spcAft>
                <a:spcPts val="0"/>
              </a:spcAft>
              <a:buClr>
                <a:schemeClr val="dk2"/>
              </a:buClr>
              <a:buSzPts val="2800"/>
              <a:buFont typeface="Arial"/>
              <a:buNone/>
              <a:defRPr/>
            </a:lvl4pPr>
            <a:lvl5pPr lvl="4" algn="ctr">
              <a:spcBef>
                <a:spcPts val="0"/>
              </a:spcBef>
              <a:spcAft>
                <a:spcPts val="0"/>
              </a:spcAft>
              <a:buClr>
                <a:schemeClr val="dk2"/>
              </a:buClr>
              <a:buSzPts val="2800"/>
              <a:buFont typeface="Arial"/>
              <a:buNone/>
              <a:defRPr/>
            </a:lvl5pPr>
            <a:lvl6pPr lvl="5" algn="ctr">
              <a:spcBef>
                <a:spcPts val="0"/>
              </a:spcBef>
              <a:spcAft>
                <a:spcPts val="0"/>
              </a:spcAft>
              <a:buClr>
                <a:schemeClr val="dk2"/>
              </a:buClr>
              <a:buSzPts val="2800"/>
              <a:buFont typeface="Arial"/>
              <a:buNone/>
              <a:defRPr/>
            </a:lvl6pPr>
            <a:lvl7pPr lvl="6" algn="ctr">
              <a:spcBef>
                <a:spcPts val="0"/>
              </a:spcBef>
              <a:spcAft>
                <a:spcPts val="0"/>
              </a:spcAft>
              <a:buClr>
                <a:schemeClr val="dk2"/>
              </a:buClr>
              <a:buSzPts val="2800"/>
              <a:buFont typeface="Arial"/>
              <a:buNone/>
              <a:defRPr/>
            </a:lvl7pPr>
            <a:lvl8pPr lvl="7" algn="ctr">
              <a:spcBef>
                <a:spcPts val="0"/>
              </a:spcBef>
              <a:spcAft>
                <a:spcPts val="0"/>
              </a:spcAft>
              <a:buClr>
                <a:schemeClr val="dk2"/>
              </a:buClr>
              <a:buSzPts val="2800"/>
              <a:buFont typeface="Arial"/>
              <a:buNone/>
              <a:defRPr/>
            </a:lvl8pPr>
            <a:lvl9pPr lvl="8" algn="ctr">
              <a:spcBef>
                <a:spcPts val="0"/>
              </a:spcBef>
              <a:spcAft>
                <a:spcPts val="0"/>
              </a:spcAft>
              <a:buClr>
                <a:schemeClr val="dk2"/>
              </a:buClr>
              <a:buSzPts val="2800"/>
              <a:buFont typeface="Arial"/>
              <a:buNone/>
              <a:defRPr/>
            </a:lvl9pPr>
          </a:lstStyle>
          <a:p>
            <a:endParaRPr/>
          </a:p>
        </p:txBody>
      </p:sp>
      <p:sp>
        <p:nvSpPr>
          <p:cNvPr id="171" name="Google Shape;171;p1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SzPts val="1800"/>
              <a:buFont typeface="Arial"/>
              <a:buChar char="●"/>
              <a:defRPr/>
            </a:lvl1pPr>
            <a:lvl2pPr marL="914400" lvl="1" indent="-317500" algn="l">
              <a:spcBef>
                <a:spcPts val="0"/>
              </a:spcBef>
              <a:spcAft>
                <a:spcPts val="0"/>
              </a:spcAft>
              <a:buSzPts val="1400"/>
              <a:buFont typeface="Arial"/>
              <a:buChar char="○"/>
              <a:defRPr/>
            </a:lvl2pPr>
            <a:lvl3pPr marL="1371600" lvl="2" indent="-317500" algn="l">
              <a:spcBef>
                <a:spcPts val="0"/>
              </a:spcBef>
              <a:spcAft>
                <a:spcPts val="0"/>
              </a:spcAft>
              <a:buSzPts val="1400"/>
              <a:buFont typeface="Arial"/>
              <a:buChar char="■"/>
              <a:defRPr/>
            </a:lvl3pPr>
            <a:lvl4pPr marL="1828800" lvl="3" indent="-317500" algn="l">
              <a:spcBef>
                <a:spcPts val="0"/>
              </a:spcBef>
              <a:spcAft>
                <a:spcPts val="0"/>
              </a:spcAft>
              <a:buSzPts val="1400"/>
              <a:buFont typeface="Arial"/>
              <a:buChar char="●"/>
              <a:defRPr/>
            </a:lvl4pPr>
            <a:lvl5pPr marL="2286000" lvl="4" indent="-317500" algn="l">
              <a:spcBef>
                <a:spcPts val="0"/>
              </a:spcBef>
              <a:spcAft>
                <a:spcPts val="0"/>
              </a:spcAft>
              <a:buSzPts val="1400"/>
              <a:buFont typeface="Arial"/>
              <a:buChar char="○"/>
              <a:defRPr/>
            </a:lvl5pPr>
            <a:lvl6pPr marL="2743200" lvl="5" indent="-317500" algn="l">
              <a:spcBef>
                <a:spcPts val="0"/>
              </a:spcBef>
              <a:spcAft>
                <a:spcPts val="0"/>
              </a:spcAft>
              <a:buSzPts val="1400"/>
              <a:buFont typeface="Arial"/>
              <a:buChar char="■"/>
              <a:defRPr/>
            </a:lvl6pPr>
            <a:lvl7pPr marL="3200400" lvl="6" indent="-317500" algn="l">
              <a:spcBef>
                <a:spcPts val="0"/>
              </a:spcBef>
              <a:spcAft>
                <a:spcPts val="0"/>
              </a:spcAft>
              <a:buSzPts val="1400"/>
              <a:buFont typeface="Arial"/>
              <a:buChar char="●"/>
              <a:defRPr/>
            </a:lvl7pPr>
            <a:lvl8pPr marL="3657600" lvl="7" indent="-317500" algn="l">
              <a:spcBef>
                <a:spcPts val="0"/>
              </a:spcBef>
              <a:spcAft>
                <a:spcPts val="0"/>
              </a:spcAft>
              <a:buSzPts val="1400"/>
              <a:buFont typeface="Arial"/>
              <a:buChar char="○"/>
              <a:defRPr/>
            </a:lvl8pPr>
            <a:lvl9pPr marL="4114800" lvl="8" indent="-317500" algn="l">
              <a:spcBef>
                <a:spcPts val="0"/>
              </a:spcBef>
              <a:spcAft>
                <a:spcPts val="0"/>
              </a:spcAft>
              <a:buSzPts val="1400"/>
              <a:buFont typeface="Arial"/>
              <a:buChar char="■"/>
              <a:defRPr/>
            </a:lvl9pPr>
          </a:lstStyle>
          <a:p>
            <a:endParaRPr/>
          </a:p>
        </p:txBody>
      </p:sp>
      <p:sp>
        <p:nvSpPr>
          <p:cNvPr id="172" name="Google Shape;172;p1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1"/>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100"/>
            </a:lvl1pPr>
            <a:lvl2pPr marL="914400" lvl="1" indent="-361950" algn="l">
              <a:lnSpc>
                <a:spcPct val="100000"/>
              </a:lnSpc>
              <a:spcBef>
                <a:spcPts val="420"/>
              </a:spcBef>
              <a:spcAft>
                <a:spcPts val="0"/>
              </a:spcAft>
              <a:buSzPts val="2100"/>
              <a:buChar char="•"/>
              <a:defRPr sz="1800"/>
            </a:lvl2pPr>
            <a:lvl3pPr marL="1371600" lvl="2" indent="-342900" algn="l">
              <a:lnSpc>
                <a:spcPct val="100000"/>
              </a:lnSpc>
              <a:spcBef>
                <a:spcPts val="360"/>
              </a:spcBef>
              <a:spcAft>
                <a:spcPts val="0"/>
              </a:spcAft>
              <a:buSzPts val="1800"/>
              <a:buChar char="•"/>
              <a:defRPr sz="1500"/>
            </a:lvl3pPr>
            <a:lvl4pPr marL="1828800" lvl="3" indent="-323850" algn="l">
              <a:lnSpc>
                <a:spcPct val="100000"/>
              </a:lnSpc>
              <a:spcBef>
                <a:spcPts val="300"/>
              </a:spcBef>
              <a:spcAft>
                <a:spcPts val="0"/>
              </a:spcAft>
              <a:buSzPts val="1500"/>
              <a:buChar char="•"/>
              <a:defRPr sz="1350"/>
            </a:lvl4pPr>
            <a:lvl5pPr marL="2286000" lvl="4" indent="-323850" algn="l">
              <a:lnSpc>
                <a:spcPct val="100000"/>
              </a:lnSpc>
              <a:spcBef>
                <a:spcPts val="300"/>
              </a:spcBef>
              <a:spcAft>
                <a:spcPts val="0"/>
              </a:spcAft>
              <a:buSzPts val="1500"/>
              <a:buChar char="•"/>
              <a:defRPr sz="1350"/>
            </a:lvl5pPr>
            <a:lvl6pPr marL="2743200" lvl="5" indent="-323850" algn="l">
              <a:lnSpc>
                <a:spcPct val="100000"/>
              </a:lnSpc>
              <a:spcBef>
                <a:spcPts val="300"/>
              </a:spcBef>
              <a:spcAft>
                <a:spcPts val="0"/>
              </a:spcAft>
              <a:buSzPts val="1500"/>
              <a:buChar char="•"/>
              <a:defRPr sz="1350"/>
            </a:lvl6pPr>
            <a:lvl7pPr marL="3200400" lvl="6" indent="-323850" algn="l">
              <a:lnSpc>
                <a:spcPct val="100000"/>
              </a:lnSpc>
              <a:spcBef>
                <a:spcPts val="300"/>
              </a:spcBef>
              <a:spcAft>
                <a:spcPts val="0"/>
              </a:spcAft>
              <a:buSzPts val="1500"/>
              <a:buChar char="•"/>
              <a:defRPr sz="1350"/>
            </a:lvl7pPr>
            <a:lvl8pPr marL="3657600" lvl="7" indent="-323850" algn="l">
              <a:lnSpc>
                <a:spcPct val="100000"/>
              </a:lnSpc>
              <a:spcBef>
                <a:spcPts val="300"/>
              </a:spcBef>
              <a:spcAft>
                <a:spcPts val="0"/>
              </a:spcAft>
              <a:buSzPts val="1500"/>
              <a:buChar char="•"/>
              <a:defRPr sz="1350"/>
            </a:lvl8pPr>
            <a:lvl9pPr marL="4114800" lvl="8" indent="-323850" algn="l">
              <a:lnSpc>
                <a:spcPct val="100000"/>
              </a:lnSpc>
              <a:spcBef>
                <a:spcPts val="300"/>
              </a:spcBef>
              <a:spcAft>
                <a:spcPts val="0"/>
              </a:spcAft>
              <a:buSzPts val="1500"/>
              <a:buChar char="•"/>
              <a:defRPr sz="1350"/>
            </a:lvl9pPr>
          </a:lstStyle>
          <a:p>
            <a:endParaRPr/>
          </a:p>
        </p:txBody>
      </p:sp>
      <p:sp>
        <p:nvSpPr>
          <p:cNvPr id="29" name="Google Shape;29;p101"/>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100"/>
            </a:lvl1pPr>
            <a:lvl2pPr marL="914400" lvl="1" indent="-361950" algn="l">
              <a:lnSpc>
                <a:spcPct val="100000"/>
              </a:lnSpc>
              <a:spcBef>
                <a:spcPts val="420"/>
              </a:spcBef>
              <a:spcAft>
                <a:spcPts val="0"/>
              </a:spcAft>
              <a:buSzPts val="2100"/>
              <a:buChar char="•"/>
              <a:defRPr sz="1800"/>
            </a:lvl2pPr>
            <a:lvl3pPr marL="1371600" lvl="2" indent="-342900" algn="l">
              <a:lnSpc>
                <a:spcPct val="100000"/>
              </a:lnSpc>
              <a:spcBef>
                <a:spcPts val="360"/>
              </a:spcBef>
              <a:spcAft>
                <a:spcPts val="0"/>
              </a:spcAft>
              <a:buSzPts val="1800"/>
              <a:buChar char="•"/>
              <a:defRPr sz="1500"/>
            </a:lvl3pPr>
            <a:lvl4pPr marL="1828800" lvl="3" indent="-323850" algn="l">
              <a:lnSpc>
                <a:spcPct val="100000"/>
              </a:lnSpc>
              <a:spcBef>
                <a:spcPts val="300"/>
              </a:spcBef>
              <a:spcAft>
                <a:spcPts val="0"/>
              </a:spcAft>
              <a:buSzPts val="1500"/>
              <a:buChar char="•"/>
              <a:defRPr sz="1350"/>
            </a:lvl4pPr>
            <a:lvl5pPr marL="2286000" lvl="4" indent="-323850" algn="l">
              <a:lnSpc>
                <a:spcPct val="100000"/>
              </a:lnSpc>
              <a:spcBef>
                <a:spcPts val="300"/>
              </a:spcBef>
              <a:spcAft>
                <a:spcPts val="0"/>
              </a:spcAft>
              <a:buSzPts val="1500"/>
              <a:buChar char="•"/>
              <a:defRPr sz="1350"/>
            </a:lvl5pPr>
            <a:lvl6pPr marL="2743200" lvl="5" indent="-323850" algn="l">
              <a:lnSpc>
                <a:spcPct val="100000"/>
              </a:lnSpc>
              <a:spcBef>
                <a:spcPts val="300"/>
              </a:spcBef>
              <a:spcAft>
                <a:spcPts val="0"/>
              </a:spcAft>
              <a:buSzPts val="1500"/>
              <a:buChar char="•"/>
              <a:defRPr sz="1350"/>
            </a:lvl6pPr>
            <a:lvl7pPr marL="3200400" lvl="6" indent="-323850" algn="l">
              <a:lnSpc>
                <a:spcPct val="100000"/>
              </a:lnSpc>
              <a:spcBef>
                <a:spcPts val="300"/>
              </a:spcBef>
              <a:spcAft>
                <a:spcPts val="0"/>
              </a:spcAft>
              <a:buSzPts val="1500"/>
              <a:buChar char="•"/>
              <a:defRPr sz="1350"/>
            </a:lvl7pPr>
            <a:lvl8pPr marL="3657600" lvl="7" indent="-323850" algn="l">
              <a:lnSpc>
                <a:spcPct val="100000"/>
              </a:lnSpc>
              <a:spcBef>
                <a:spcPts val="300"/>
              </a:spcBef>
              <a:spcAft>
                <a:spcPts val="0"/>
              </a:spcAft>
              <a:buSzPts val="1500"/>
              <a:buChar char="•"/>
              <a:defRPr sz="1350"/>
            </a:lvl8pPr>
            <a:lvl9pPr marL="4114800" lvl="8" indent="-323850" algn="l">
              <a:lnSpc>
                <a:spcPct val="100000"/>
              </a:lnSpc>
              <a:spcBef>
                <a:spcPts val="300"/>
              </a:spcBef>
              <a:spcAft>
                <a:spcPts val="0"/>
              </a:spcAft>
              <a:buSzPts val="1500"/>
              <a:buChar char="•"/>
              <a:defRPr sz="1350"/>
            </a:lvl9pPr>
          </a:lstStyle>
          <a:p>
            <a:endParaRPr/>
          </a:p>
        </p:txBody>
      </p:sp>
      <p:sp>
        <p:nvSpPr>
          <p:cNvPr id="30" name="Google Shape;30;p10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3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SzPts val="1800"/>
              <a:buNone/>
              <a:defRPr sz="1800" b="1"/>
            </a:lvl1pPr>
            <a:lvl2pPr marL="914400" lvl="1" indent="-228600" algn="l">
              <a:lnSpc>
                <a:spcPct val="100000"/>
              </a:lnSpc>
              <a:spcBef>
                <a:spcPts val="300"/>
              </a:spcBef>
              <a:spcAft>
                <a:spcPts val="0"/>
              </a:spcAft>
              <a:buSzPts val="1500"/>
              <a:buNone/>
              <a:defRPr sz="1500" b="1"/>
            </a:lvl2pPr>
            <a:lvl3pPr marL="1371600" lvl="2" indent="-228600" algn="l">
              <a:lnSpc>
                <a:spcPct val="100000"/>
              </a:lnSpc>
              <a:spcBef>
                <a:spcPts val="270"/>
              </a:spcBef>
              <a:spcAft>
                <a:spcPts val="0"/>
              </a:spcAft>
              <a:buSzPts val="1350"/>
              <a:buNone/>
              <a:defRPr sz="1350" b="1"/>
            </a:lvl3pPr>
            <a:lvl4pPr marL="1828800" lvl="3" indent="-228600" algn="l">
              <a:lnSpc>
                <a:spcPct val="100000"/>
              </a:lnSpc>
              <a:spcBef>
                <a:spcPts val="240"/>
              </a:spcBef>
              <a:spcAft>
                <a:spcPts val="0"/>
              </a:spcAft>
              <a:buSzPts val="1200"/>
              <a:buNone/>
              <a:defRPr sz="1200" b="1"/>
            </a:lvl4pPr>
            <a:lvl5pPr marL="2286000" lvl="4" indent="-228600" algn="l">
              <a:lnSpc>
                <a:spcPct val="100000"/>
              </a:lnSpc>
              <a:spcBef>
                <a:spcPts val="240"/>
              </a:spcBef>
              <a:spcAft>
                <a:spcPts val="0"/>
              </a:spcAft>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36" name="Google Shape;36;p2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sz="1800"/>
            </a:lvl1pPr>
            <a:lvl2pPr marL="914400" lvl="1" indent="-323850" algn="l">
              <a:lnSpc>
                <a:spcPct val="100000"/>
              </a:lnSpc>
              <a:spcBef>
                <a:spcPts val="300"/>
              </a:spcBef>
              <a:spcAft>
                <a:spcPts val="0"/>
              </a:spcAft>
              <a:buSzPts val="1500"/>
              <a:buChar char="•"/>
              <a:defRPr sz="1500"/>
            </a:lvl2pPr>
            <a:lvl3pPr marL="1371600" lvl="2" indent="-314325" algn="l">
              <a:lnSpc>
                <a:spcPct val="100000"/>
              </a:lnSpc>
              <a:spcBef>
                <a:spcPts val="270"/>
              </a:spcBef>
              <a:spcAft>
                <a:spcPts val="0"/>
              </a:spcAft>
              <a:buSzPts val="1350"/>
              <a:buChar char="•"/>
              <a:defRPr sz="1350"/>
            </a:lvl3pPr>
            <a:lvl4pPr marL="1828800" lvl="3" indent="-304800" algn="l">
              <a:lnSpc>
                <a:spcPct val="100000"/>
              </a:lnSpc>
              <a:spcBef>
                <a:spcPts val="240"/>
              </a:spcBef>
              <a:spcAft>
                <a:spcPts val="0"/>
              </a:spcAft>
              <a:buSzPts val="1200"/>
              <a:buChar char="•"/>
              <a:defRPr sz="1200"/>
            </a:lvl4pPr>
            <a:lvl5pPr marL="2286000" lvl="4" indent="-304800" algn="l">
              <a:lnSpc>
                <a:spcPct val="100000"/>
              </a:lnSpc>
              <a:spcBef>
                <a:spcPts val="240"/>
              </a:spcBef>
              <a:spcAft>
                <a:spcPts val="0"/>
              </a:spcAft>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37" name="Google Shape;37;p28"/>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SzPts val="1800"/>
              <a:buNone/>
              <a:defRPr sz="1800" b="1"/>
            </a:lvl1pPr>
            <a:lvl2pPr marL="914400" lvl="1" indent="-228600" algn="l">
              <a:lnSpc>
                <a:spcPct val="100000"/>
              </a:lnSpc>
              <a:spcBef>
                <a:spcPts val="300"/>
              </a:spcBef>
              <a:spcAft>
                <a:spcPts val="0"/>
              </a:spcAft>
              <a:buSzPts val="1500"/>
              <a:buNone/>
              <a:defRPr sz="1500" b="1"/>
            </a:lvl2pPr>
            <a:lvl3pPr marL="1371600" lvl="2" indent="-228600" algn="l">
              <a:lnSpc>
                <a:spcPct val="100000"/>
              </a:lnSpc>
              <a:spcBef>
                <a:spcPts val="270"/>
              </a:spcBef>
              <a:spcAft>
                <a:spcPts val="0"/>
              </a:spcAft>
              <a:buSzPts val="1350"/>
              <a:buNone/>
              <a:defRPr sz="1350" b="1"/>
            </a:lvl3pPr>
            <a:lvl4pPr marL="1828800" lvl="3" indent="-228600" algn="l">
              <a:lnSpc>
                <a:spcPct val="100000"/>
              </a:lnSpc>
              <a:spcBef>
                <a:spcPts val="240"/>
              </a:spcBef>
              <a:spcAft>
                <a:spcPts val="0"/>
              </a:spcAft>
              <a:buSzPts val="1200"/>
              <a:buNone/>
              <a:defRPr sz="1200" b="1"/>
            </a:lvl4pPr>
            <a:lvl5pPr marL="2286000" lvl="4" indent="-228600" algn="l">
              <a:lnSpc>
                <a:spcPct val="100000"/>
              </a:lnSpc>
              <a:spcBef>
                <a:spcPts val="240"/>
              </a:spcBef>
              <a:spcAft>
                <a:spcPts val="0"/>
              </a:spcAft>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38" name="Google Shape;38;p28"/>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sz="1800"/>
            </a:lvl1pPr>
            <a:lvl2pPr marL="914400" lvl="1" indent="-323850" algn="l">
              <a:lnSpc>
                <a:spcPct val="100000"/>
              </a:lnSpc>
              <a:spcBef>
                <a:spcPts val="300"/>
              </a:spcBef>
              <a:spcAft>
                <a:spcPts val="0"/>
              </a:spcAft>
              <a:buSzPts val="1500"/>
              <a:buChar char="•"/>
              <a:defRPr sz="1500"/>
            </a:lvl2pPr>
            <a:lvl3pPr marL="1371600" lvl="2" indent="-314325" algn="l">
              <a:lnSpc>
                <a:spcPct val="100000"/>
              </a:lnSpc>
              <a:spcBef>
                <a:spcPts val="270"/>
              </a:spcBef>
              <a:spcAft>
                <a:spcPts val="0"/>
              </a:spcAft>
              <a:buSzPts val="1350"/>
              <a:buChar char="•"/>
              <a:defRPr sz="1350"/>
            </a:lvl3pPr>
            <a:lvl4pPr marL="1828800" lvl="3" indent="-304800" algn="l">
              <a:lnSpc>
                <a:spcPct val="100000"/>
              </a:lnSpc>
              <a:spcBef>
                <a:spcPts val="240"/>
              </a:spcBef>
              <a:spcAft>
                <a:spcPts val="0"/>
              </a:spcAft>
              <a:buSzPts val="1200"/>
              <a:buChar char="•"/>
              <a:defRPr sz="1200"/>
            </a:lvl4pPr>
            <a:lvl5pPr marL="2286000" lvl="4" indent="-304800" algn="l">
              <a:lnSpc>
                <a:spcPct val="100000"/>
              </a:lnSpc>
              <a:spcBef>
                <a:spcPts val="240"/>
              </a:spcBef>
              <a:spcAft>
                <a:spcPts val="0"/>
              </a:spcAft>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39" name="Google Shape;39;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500"/>
              <a:buFont typeface="Arial"/>
              <a:buNone/>
              <a:defRPr sz="15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400"/>
            </a:lvl1pPr>
            <a:lvl2pPr marL="914400" lvl="1" indent="-361950" algn="l">
              <a:lnSpc>
                <a:spcPct val="100000"/>
              </a:lnSpc>
              <a:spcBef>
                <a:spcPts val="420"/>
              </a:spcBef>
              <a:spcAft>
                <a:spcPts val="0"/>
              </a:spcAft>
              <a:buSzPts val="2100"/>
              <a:buChar char="•"/>
              <a:defRPr sz="2100"/>
            </a:lvl2pPr>
            <a:lvl3pPr marL="1371600" lvl="2" indent="-342900" algn="l">
              <a:lnSpc>
                <a:spcPct val="100000"/>
              </a:lnSpc>
              <a:spcBef>
                <a:spcPts val="360"/>
              </a:spcBef>
              <a:spcAft>
                <a:spcPts val="0"/>
              </a:spcAft>
              <a:buSzPts val="1800"/>
              <a:buChar char="•"/>
              <a:defRPr sz="1800"/>
            </a:lvl3pPr>
            <a:lvl4pPr marL="1828800" lvl="3" indent="-323850" algn="l">
              <a:lnSpc>
                <a:spcPct val="100000"/>
              </a:lnSpc>
              <a:spcBef>
                <a:spcPts val="300"/>
              </a:spcBef>
              <a:spcAft>
                <a:spcPts val="0"/>
              </a:spcAft>
              <a:buSzPts val="1500"/>
              <a:buChar char="•"/>
              <a:defRPr sz="1500"/>
            </a:lvl4pPr>
            <a:lvl5pPr marL="2286000" lvl="4" indent="-323850" algn="l">
              <a:lnSpc>
                <a:spcPct val="100000"/>
              </a:lnSpc>
              <a:spcBef>
                <a:spcPts val="300"/>
              </a:spcBef>
              <a:spcAft>
                <a:spcPts val="0"/>
              </a:spcAft>
              <a:buSzPts val="1500"/>
              <a:buChar char="•"/>
              <a:defRPr sz="1500"/>
            </a:lvl5pPr>
            <a:lvl6pPr marL="2743200" lvl="5" indent="-323850" algn="l">
              <a:lnSpc>
                <a:spcPct val="100000"/>
              </a:lnSpc>
              <a:spcBef>
                <a:spcPts val="300"/>
              </a:spcBef>
              <a:spcAft>
                <a:spcPts val="0"/>
              </a:spcAft>
              <a:buClr>
                <a:schemeClr val="dk1"/>
              </a:buClr>
              <a:buSzPts val="1500"/>
              <a:buChar char="•"/>
              <a:defRPr sz="1500"/>
            </a:lvl6pPr>
            <a:lvl7pPr marL="3200400" lvl="6" indent="-323850" algn="l">
              <a:lnSpc>
                <a:spcPct val="100000"/>
              </a:lnSpc>
              <a:spcBef>
                <a:spcPts val="300"/>
              </a:spcBef>
              <a:spcAft>
                <a:spcPts val="0"/>
              </a:spcAft>
              <a:buClr>
                <a:schemeClr val="dk1"/>
              </a:buClr>
              <a:buSzPts val="1500"/>
              <a:buChar char="•"/>
              <a:defRPr sz="1500"/>
            </a:lvl7pPr>
            <a:lvl8pPr marL="3657600" lvl="7" indent="-323850" algn="l">
              <a:lnSpc>
                <a:spcPct val="100000"/>
              </a:lnSpc>
              <a:spcBef>
                <a:spcPts val="300"/>
              </a:spcBef>
              <a:spcAft>
                <a:spcPts val="0"/>
              </a:spcAft>
              <a:buClr>
                <a:schemeClr val="dk1"/>
              </a:buClr>
              <a:buSzPts val="1500"/>
              <a:buChar char="•"/>
              <a:defRPr sz="1500"/>
            </a:lvl8pPr>
            <a:lvl9pPr marL="4114800" lvl="8" indent="-323850" algn="l">
              <a:lnSpc>
                <a:spcPct val="100000"/>
              </a:lnSpc>
              <a:spcBef>
                <a:spcPts val="300"/>
              </a:spcBef>
              <a:spcAft>
                <a:spcPts val="0"/>
              </a:spcAft>
              <a:buClr>
                <a:schemeClr val="dk1"/>
              </a:buClr>
              <a:buSzPts val="1500"/>
              <a:buChar char="•"/>
              <a:defRPr sz="1500"/>
            </a:lvl9pPr>
          </a:lstStyle>
          <a:p>
            <a:endParaRPr/>
          </a:p>
        </p:txBody>
      </p:sp>
      <p:sp>
        <p:nvSpPr>
          <p:cNvPr id="45" name="Google Shape;45;p30"/>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SzPts val="1050"/>
              <a:buNone/>
              <a:defRPr sz="1050"/>
            </a:lvl1pPr>
            <a:lvl2pPr marL="914400" lvl="1" indent="-228600" algn="l">
              <a:lnSpc>
                <a:spcPct val="100000"/>
              </a:lnSpc>
              <a:spcBef>
                <a:spcPts val="180"/>
              </a:spcBef>
              <a:spcAft>
                <a:spcPts val="0"/>
              </a:spcAft>
              <a:buSzPts val="900"/>
              <a:buNone/>
              <a:defRPr sz="900"/>
            </a:lvl2pPr>
            <a:lvl3pPr marL="1371600" lvl="2" indent="-228600" algn="l">
              <a:lnSpc>
                <a:spcPct val="100000"/>
              </a:lnSpc>
              <a:spcBef>
                <a:spcPts val="150"/>
              </a:spcBef>
              <a:spcAft>
                <a:spcPts val="0"/>
              </a:spcAft>
              <a:buSzPts val="750"/>
              <a:buNone/>
              <a:defRPr sz="750"/>
            </a:lvl3pPr>
            <a:lvl4pPr marL="1828800" lvl="3" indent="-228600" algn="l">
              <a:lnSpc>
                <a:spcPct val="100000"/>
              </a:lnSpc>
              <a:spcBef>
                <a:spcPts val="135"/>
              </a:spcBef>
              <a:spcAft>
                <a:spcPts val="0"/>
              </a:spcAft>
              <a:buSzPts val="675"/>
              <a:buNone/>
              <a:defRPr sz="675"/>
            </a:lvl4pPr>
            <a:lvl5pPr marL="2286000" lvl="4" indent="-228600" algn="l">
              <a:lnSpc>
                <a:spcPct val="100000"/>
              </a:lnSpc>
              <a:spcBef>
                <a:spcPts val="135"/>
              </a:spcBef>
              <a:spcAft>
                <a:spcPts val="0"/>
              </a:spcAft>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46" name="Google Shape;46;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500"/>
              <a:buFont typeface="Arial"/>
              <a:buNone/>
              <a:defRPr sz="15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1"/>
          <p:cNvSpPr>
            <a:spLocks noGrp="1"/>
          </p:cNvSpPr>
          <p:nvPr>
            <p:ph type="pic" idx="2"/>
          </p:nvPr>
        </p:nvSpPr>
        <p:spPr>
          <a:xfrm>
            <a:off x="1792288" y="459581"/>
            <a:ext cx="5486400" cy="3086100"/>
          </a:xfrm>
          <a:prstGeom prst="rect">
            <a:avLst/>
          </a:prstGeom>
          <a:noFill/>
          <a:ln>
            <a:noFill/>
          </a:ln>
        </p:spPr>
      </p:sp>
      <p:sp>
        <p:nvSpPr>
          <p:cNvPr id="52" name="Google Shape;52;p31"/>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SzPts val="1050"/>
              <a:buNone/>
              <a:defRPr sz="1050"/>
            </a:lvl1pPr>
            <a:lvl2pPr marL="914400" lvl="1" indent="-228600" algn="l">
              <a:lnSpc>
                <a:spcPct val="100000"/>
              </a:lnSpc>
              <a:spcBef>
                <a:spcPts val="180"/>
              </a:spcBef>
              <a:spcAft>
                <a:spcPts val="0"/>
              </a:spcAft>
              <a:buSzPts val="900"/>
              <a:buNone/>
              <a:defRPr sz="900"/>
            </a:lvl2pPr>
            <a:lvl3pPr marL="1371600" lvl="2" indent="-228600" algn="l">
              <a:lnSpc>
                <a:spcPct val="100000"/>
              </a:lnSpc>
              <a:spcBef>
                <a:spcPts val="150"/>
              </a:spcBef>
              <a:spcAft>
                <a:spcPts val="0"/>
              </a:spcAft>
              <a:buSzPts val="750"/>
              <a:buNone/>
              <a:defRPr sz="750"/>
            </a:lvl3pPr>
            <a:lvl4pPr marL="1828800" lvl="3" indent="-228600" algn="l">
              <a:lnSpc>
                <a:spcPct val="100000"/>
              </a:lnSpc>
              <a:spcBef>
                <a:spcPts val="135"/>
              </a:spcBef>
              <a:spcAft>
                <a:spcPts val="0"/>
              </a:spcAft>
              <a:buSzPts val="675"/>
              <a:buNone/>
              <a:defRPr sz="675"/>
            </a:lvl4pPr>
            <a:lvl5pPr marL="2286000" lvl="4" indent="-228600" algn="l">
              <a:lnSpc>
                <a:spcPct val="100000"/>
              </a:lnSpc>
              <a:spcBef>
                <a:spcPts val="135"/>
              </a:spcBef>
              <a:spcAft>
                <a:spcPts val="0"/>
              </a:spcAft>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53" name="Google Shape;53;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56"/>
        <p:cNvGrpSpPr/>
        <p:nvPr/>
      </p:nvGrpSpPr>
      <p:grpSpPr>
        <a:xfrm>
          <a:off x="0" y="0"/>
          <a:ext cx="0" cy="0"/>
          <a:chOff x="0" y="0"/>
          <a:chExt cx="0" cy="0"/>
        </a:xfrm>
      </p:grpSpPr>
      <p:sp>
        <p:nvSpPr>
          <p:cNvPr id="57" name="Google Shape;57;p3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2"/>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9" name="Google Shape;59;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33"/>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3"/>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4"/>
        <p:cNvGrpSpPr/>
        <p:nvPr/>
      </p:nvGrpSpPr>
      <p:grpSpPr>
        <a:xfrm>
          <a:off x="0" y="0"/>
          <a:ext cx="0" cy="0"/>
          <a:chOff x="0" y="0"/>
          <a:chExt cx="0" cy="0"/>
        </a:xfrm>
      </p:grpSpPr>
      <p:sp>
        <p:nvSpPr>
          <p:cNvPr id="75" name="Google Shape;75;p96"/>
          <p:cNvSpPr txBox="1">
            <a:spLocks noGrp="1"/>
          </p:cNvSpPr>
          <p:nvPr>
            <p:ph type="title"/>
          </p:nvPr>
        </p:nvSpPr>
        <p:spPr>
          <a:xfrm>
            <a:off x="152400" y="205979"/>
            <a:ext cx="88392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000" b="1">
                <a:latin typeface="Calibri"/>
                <a:ea typeface="Calibri"/>
                <a:cs typeface="Calibri"/>
                <a:sym typeface="Calibri"/>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rgbClr val="FF0000"/>
              </a:buClr>
              <a:buSzPts val="2400"/>
              <a:buFont typeface="Arial"/>
              <a:buChar char="•"/>
              <a:defRPr sz="2400" b="1" i="0" u="none" strike="noStrike" cap="none">
                <a:solidFill>
                  <a:srgbClr val="000090"/>
                </a:solidFill>
                <a:latin typeface="Arial"/>
                <a:ea typeface="Arial"/>
                <a:cs typeface="Arial"/>
                <a:sym typeface="Arial"/>
              </a:defRPr>
            </a:lvl1pPr>
            <a:lvl2pPr marL="914400" marR="0" lvl="1" indent="-361950" algn="l" rtl="0">
              <a:lnSpc>
                <a:spcPct val="100000"/>
              </a:lnSpc>
              <a:spcBef>
                <a:spcPts val="420"/>
              </a:spcBef>
              <a:spcAft>
                <a:spcPts val="0"/>
              </a:spcAft>
              <a:buClr>
                <a:srgbClr val="FF0000"/>
              </a:buClr>
              <a:buSzPts val="2100"/>
              <a:buFont typeface="Arial"/>
              <a:buChar char="•"/>
              <a:defRPr sz="2100" b="1" i="0" u="none" strike="noStrike" cap="none">
                <a:solidFill>
                  <a:srgbClr val="000090"/>
                </a:solidFill>
                <a:latin typeface="Arial"/>
                <a:ea typeface="Arial"/>
                <a:cs typeface="Arial"/>
                <a:sym typeface="Arial"/>
              </a:defRPr>
            </a:lvl2pPr>
            <a:lvl3pPr marL="1371600" marR="0" lvl="2" indent="-342900" algn="l" rtl="0">
              <a:lnSpc>
                <a:spcPct val="100000"/>
              </a:lnSpc>
              <a:spcBef>
                <a:spcPts val="360"/>
              </a:spcBef>
              <a:spcAft>
                <a:spcPts val="0"/>
              </a:spcAft>
              <a:buClr>
                <a:srgbClr val="FF0000"/>
              </a:buClr>
              <a:buSzPts val="1800"/>
              <a:buFont typeface="Arial"/>
              <a:buChar char="•"/>
              <a:defRPr sz="1800" b="1" i="0" u="none" strike="noStrike" cap="none">
                <a:solidFill>
                  <a:srgbClr val="000090"/>
                </a:solidFill>
                <a:latin typeface="Arial"/>
                <a:ea typeface="Arial"/>
                <a:cs typeface="Arial"/>
                <a:sym typeface="Arial"/>
              </a:defRPr>
            </a:lvl3pPr>
            <a:lvl4pPr marL="1828800" marR="0" lvl="3" indent="-323850" algn="l" rtl="0">
              <a:lnSpc>
                <a:spcPct val="100000"/>
              </a:lnSpc>
              <a:spcBef>
                <a:spcPts val="300"/>
              </a:spcBef>
              <a:spcAft>
                <a:spcPts val="0"/>
              </a:spcAft>
              <a:buClr>
                <a:srgbClr val="FF0000"/>
              </a:buClr>
              <a:buSzPts val="1500"/>
              <a:buFont typeface="Arial"/>
              <a:buChar char="•"/>
              <a:defRPr sz="1500" b="1" i="0" u="none" strike="noStrike" cap="none">
                <a:solidFill>
                  <a:srgbClr val="000090"/>
                </a:solidFill>
                <a:latin typeface="Arial"/>
                <a:ea typeface="Arial"/>
                <a:cs typeface="Arial"/>
                <a:sym typeface="Arial"/>
              </a:defRPr>
            </a:lvl4pPr>
            <a:lvl5pPr marL="2286000" marR="0" lvl="4" indent="-323850" algn="l" rtl="0">
              <a:lnSpc>
                <a:spcPct val="100000"/>
              </a:lnSpc>
              <a:spcBef>
                <a:spcPts val="300"/>
              </a:spcBef>
              <a:spcAft>
                <a:spcPts val="0"/>
              </a:spcAft>
              <a:buClr>
                <a:srgbClr val="FF0000"/>
              </a:buClr>
              <a:buSzPts val="1500"/>
              <a:buFont typeface="Arial"/>
              <a:buChar char="•"/>
              <a:defRPr sz="1500" b="1" i="0" u="none" strike="noStrike" cap="none">
                <a:solidFill>
                  <a:srgbClr val="000090"/>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9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3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3300" b="1"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3300" b="1"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3300" b="1"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3300" b="1"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3300" b="1"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3300" b="1"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3300" b="1"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3300" b="1" i="0" u="none" strike="noStrike" cap="none">
                <a:solidFill>
                  <a:schemeClr val="dk2"/>
                </a:solidFill>
                <a:latin typeface="Arial"/>
                <a:ea typeface="Arial"/>
                <a:cs typeface="Arial"/>
                <a:sym typeface="Arial"/>
              </a:defRPr>
            </a:lvl9pPr>
          </a:lstStyle>
          <a:p>
            <a:endParaRPr/>
          </a:p>
        </p:txBody>
      </p:sp>
      <p:sp>
        <p:nvSpPr>
          <p:cNvPr id="70" name="Google Shape;70;p9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FF0000"/>
              </a:buClr>
              <a:buSzPts val="2400"/>
              <a:buFont typeface="Arial"/>
              <a:buChar char="•"/>
              <a:defRPr sz="2400" b="1" i="0" u="none" strike="noStrike" cap="none">
                <a:solidFill>
                  <a:schemeClr val="accent2"/>
                </a:solidFill>
                <a:latin typeface="Arial"/>
                <a:ea typeface="Arial"/>
                <a:cs typeface="Arial"/>
                <a:sym typeface="Arial"/>
              </a:defRPr>
            </a:lvl1pPr>
            <a:lvl2pPr marL="914400" marR="0" lvl="1" indent="-361950" algn="l" rtl="0">
              <a:spcBef>
                <a:spcPts val="420"/>
              </a:spcBef>
              <a:spcAft>
                <a:spcPts val="0"/>
              </a:spcAft>
              <a:buClr>
                <a:srgbClr val="FF0000"/>
              </a:buClr>
              <a:buSzPts val="2100"/>
              <a:buFont typeface="Arial"/>
              <a:buChar char="–"/>
              <a:defRPr sz="2100" b="0" i="0" u="none" strike="noStrike" cap="none">
                <a:solidFill>
                  <a:schemeClr val="accent2"/>
                </a:solidFill>
                <a:latin typeface="Arial"/>
                <a:ea typeface="Arial"/>
                <a:cs typeface="Arial"/>
                <a:sym typeface="Arial"/>
              </a:defRPr>
            </a:lvl2pPr>
            <a:lvl3pPr marL="1371600" marR="0" lvl="2" indent="-342900" algn="l" rtl="0">
              <a:spcBef>
                <a:spcPts val="360"/>
              </a:spcBef>
              <a:spcAft>
                <a:spcPts val="0"/>
              </a:spcAft>
              <a:buClr>
                <a:srgbClr val="FF0000"/>
              </a:buClr>
              <a:buSzPts val="1800"/>
              <a:buFont typeface="Arial"/>
              <a:buChar char="•"/>
              <a:defRPr sz="1800" b="0" i="0" u="none" strike="noStrike" cap="none">
                <a:solidFill>
                  <a:schemeClr val="accent2"/>
                </a:solidFill>
                <a:latin typeface="Arial"/>
                <a:ea typeface="Arial"/>
                <a:cs typeface="Arial"/>
                <a:sym typeface="Arial"/>
              </a:defRPr>
            </a:lvl3pPr>
            <a:lvl4pPr marL="1828800" marR="0" lvl="3"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4pPr>
            <a:lvl5pPr marL="2286000" marR="0" lvl="4"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5pPr>
            <a:lvl6pPr marL="2743200" marR="0" lvl="5"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6pPr>
            <a:lvl7pPr marL="3200400" marR="0" lvl="6"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7pPr>
            <a:lvl8pPr marL="3657600" marR="0" lvl="7"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8pPr>
            <a:lvl9pPr marL="4114800" marR="0" lvl="8" indent="-323850" algn="l" rtl="0">
              <a:spcBef>
                <a:spcPts val="300"/>
              </a:spcBef>
              <a:spcAft>
                <a:spcPts val="0"/>
              </a:spcAft>
              <a:buClr>
                <a:srgbClr val="FF0000"/>
              </a:buClr>
              <a:buSzPts val="1500"/>
              <a:buFont typeface="Arial"/>
              <a:buChar char="»"/>
              <a:defRPr sz="1500" b="0" i="0" u="none" strike="noStrike" cap="none">
                <a:solidFill>
                  <a:schemeClr val="accent2"/>
                </a:solidFill>
                <a:latin typeface="Arial"/>
                <a:ea typeface="Arial"/>
                <a:cs typeface="Arial"/>
                <a:sym typeface="Arial"/>
              </a:defRPr>
            </a:lvl9pPr>
          </a:lstStyle>
          <a:p>
            <a:endParaRPr/>
          </a:p>
        </p:txBody>
      </p:sp>
      <p:sp>
        <p:nvSpPr>
          <p:cNvPr id="71" name="Google Shape;71;p9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 name="Google Shape;72;p9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 name="Google Shape;73;p9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76"/>
        <p:cNvGrpSpPr/>
        <p:nvPr/>
      </p:nvGrpSpPr>
      <p:grpSpPr>
        <a:xfrm>
          <a:off x="0" y="0"/>
          <a:ext cx="0" cy="0"/>
          <a:chOff x="0" y="0"/>
          <a:chExt cx="0" cy="0"/>
        </a:xfrm>
      </p:grpSpPr>
      <p:sp>
        <p:nvSpPr>
          <p:cNvPr id="177" name="Google Shape;177;p1"/>
          <p:cNvSpPr txBox="1">
            <a:spLocks noGrp="1"/>
          </p:cNvSpPr>
          <p:nvPr>
            <p:ph type="title"/>
          </p:nvPr>
        </p:nvSpPr>
        <p:spPr>
          <a:xfrm>
            <a:off x="457199" y="205978"/>
            <a:ext cx="8460463" cy="138743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Arial"/>
              <a:buNone/>
            </a:pPr>
            <a:r>
              <a:rPr lang="en-US" sz="3200"/>
              <a:t>Targeted Metabolomics Data Analysis: Unlocking Insights with Machine Learning, AI and Statistics</a:t>
            </a:r>
            <a:endParaRPr/>
          </a:p>
        </p:txBody>
      </p:sp>
      <p:pic>
        <p:nvPicPr>
          <p:cNvPr id="178" name="Google Shape;178;p1"/>
          <p:cNvPicPr preferRelativeResize="0"/>
          <p:nvPr/>
        </p:nvPicPr>
        <p:blipFill rotWithShape="1">
          <a:blip r:embed="rId3">
            <a:alphaModFix/>
          </a:blip>
          <a:srcRect/>
          <a:stretch/>
        </p:blipFill>
        <p:spPr>
          <a:xfrm>
            <a:off x="429766" y="1954192"/>
            <a:ext cx="2480365" cy="1466871"/>
          </a:xfrm>
          <a:prstGeom prst="rect">
            <a:avLst/>
          </a:prstGeom>
          <a:noFill/>
          <a:ln w="9525" cap="flat" cmpd="sng">
            <a:solidFill>
              <a:schemeClr val="dk1"/>
            </a:solidFill>
            <a:prstDash val="solid"/>
            <a:round/>
            <a:headEnd type="none" w="sm" len="sm"/>
            <a:tailEnd type="none" w="sm" len="sm"/>
          </a:ln>
        </p:spPr>
      </p:pic>
      <p:pic>
        <p:nvPicPr>
          <p:cNvPr id="179" name="Google Shape;179;p1"/>
          <p:cNvPicPr preferRelativeResize="0"/>
          <p:nvPr/>
        </p:nvPicPr>
        <p:blipFill rotWithShape="1">
          <a:blip r:embed="rId4">
            <a:alphaModFix/>
          </a:blip>
          <a:srcRect/>
          <a:stretch/>
        </p:blipFill>
        <p:spPr>
          <a:xfrm>
            <a:off x="7289340" y="1945048"/>
            <a:ext cx="1498010" cy="1498010"/>
          </a:xfrm>
          <a:prstGeom prst="rect">
            <a:avLst/>
          </a:prstGeom>
          <a:noFill/>
          <a:ln>
            <a:noFill/>
          </a:ln>
        </p:spPr>
      </p:pic>
      <p:sp>
        <p:nvSpPr>
          <p:cNvPr id="180" name="Google Shape;180;p1"/>
          <p:cNvSpPr txBox="1"/>
          <p:nvPr/>
        </p:nvSpPr>
        <p:spPr>
          <a:xfrm>
            <a:off x="2468796" y="3468774"/>
            <a:ext cx="4206408"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0000"/>
                </a:solidFill>
                <a:latin typeface="Arial"/>
                <a:ea typeface="Arial"/>
                <a:cs typeface="Arial"/>
                <a:sym typeface="Arial"/>
              </a:rPr>
              <a:t>Day 2 – Lecture 2.3</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7030A0"/>
                </a:solidFill>
                <a:latin typeface="Arial"/>
                <a:ea typeface="Arial"/>
                <a:cs typeface="Arial"/>
                <a:sym typeface="Arial"/>
              </a:rPr>
              <a:t>June 11-14, 2024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7030A0"/>
                </a:solidFill>
                <a:latin typeface="Arial"/>
                <a:ea typeface="Arial"/>
                <a:cs typeface="Arial"/>
                <a:sym typeface="Arial"/>
              </a:rPr>
              <a:t>Barcelona, Spain</a:t>
            </a:r>
            <a:endParaRPr sz="1400" b="0" i="0" u="none" strike="noStrike" cap="none">
              <a:solidFill>
                <a:srgbClr val="000000"/>
              </a:solidFill>
              <a:latin typeface="Arial"/>
              <a:ea typeface="Arial"/>
              <a:cs typeface="Arial"/>
              <a:sym typeface="Arial"/>
            </a:endParaRPr>
          </a:p>
        </p:txBody>
      </p:sp>
      <p:pic>
        <p:nvPicPr>
          <p:cNvPr id="181" name="Google Shape;181;p1" descr="A close-up of a sign&#10;&#10;Description automatically generated"/>
          <p:cNvPicPr preferRelativeResize="0"/>
          <p:nvPr/>
        </p:nvPicPr>
        <p:blipFill rotWithShape="1">
          <a:blip r:embed="rId5">
            <a:alphaModFix/>
          </a:blip>
          <a:srcRect/>
          <a:stretch/>
        </p:blipFill>
        <p:spPr>
          <a:xfrm>
            <a:off x="2993451" y="1956182"/>
            <a:ext cx="4239123" cy="1466871"/>
          </a:xfrm>
          <a:prstGeom prst="rect">
            <a:avLst/>
          </a:prstGeom>
          <a:noFill/>
          <a:ln w="9525" cap="flat" cmpd="sng">
            <a:solidFill>
              <a:schemeClr val="dk1"/>
            </a:solidFill>
            <a:prstDash val="solid"/>
            <a:round/>
            <a:headEnd type="none" w="sm" len="sm"/>
            <a:tailEnd type="none" w="sm" len="sm"/>
          </a:ln>
        </p:spPr>
      </p:pic>
      <p:sp>
        <p:nvSpPr>
          <p:cNvPr id="182" name="Google Shape;182;p1"/>
          <p:cNvSpPr txBox="1"/>
          <p:nvPr/>
        </p:nvSpPr>
        <p:spPr>
          <a:xfrm>
            <a:off x="1357164" y="2127186"/>
            <a:ext cx="142699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Wishart Node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Another Method: MarkerDB – The Biomarker Database</a:t>
            </a:r>
            <a:endParaRPr/>
          </a:p>
        </p:txBody>
      </p:sp>
      <p:sp>
        <p:nvSpPr>
          <p:cNvPr id="248" name="Google Shape;248;p42"/>
          <p:cNvSpPr txBox="1">
            <a:spLocks noGrp="1"/>
          </p:cNvSpPr>
          <p:nvPr>
            <p:ph type="body" idx="2"/>
          </p:nvPr>
        </p:nvSpPr>
        <p:spPr>
          <a:xfrm>
            <a:off x="3972290" y="1325330"/>
            <a:ext cx="4945932"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1800"/>
              <a:buFont typeface="Arial"/>
              <a:buChar char="•"/>
            </a:pPr>
            <a:r>
              <a:rPr lang="en-US" sz="1800"/>
              <a:t>MarkerDB was established to house and display authoritative biomarker data (thresholds, sensitivity, specificity, ROC curves) for clinically approved or clinically interesting biomarkers </a:t>
            </a:r>
            <a:endParaRPr/>
          </a:p>
          <a:p>
            <a:pPr marL="257175" lvl="0" indent="-257175" algn="l" rtl="0">
              <a:spcBef>
                <a:spcPts val="360"/>
              </a:spcBef>
              <a:spcAft>
                <a:spcPts val="0"/>
              </a:spcAft>
              <a:buSzPts val="1800"/>
              <a:buFont typeface="Arial"/>
              <a:buChar char="•"/>
            </a:pPr>
            <a:r>
              <a:rPr lang="en-US" sz="1800"/>
              <a:t>Contains thousands of biomarkers and hundreds of biomarker panels for a wide range of diseases or conditions</a:t>
            </a:r>
            <a:endParaRPr/>
          </a:p>
          <a:p>
            <a:pPr marL="257175" lvl="0" indent="-257175" algn="l" rtl="0">
              <a:spcBef>
                <a:spcPts val="360"/>
              </a:spcBef>
              <a:spcAft>
                <a:spcPts val="0"/>
              </a:spcAft>
              <a:buSzPts val="1800"/>
              <a:buFont typeface="Arial"/>
              <a:buChar char="•"/>
            </a:pPr>
            <a:r>
              <a:rPr lang="en-US" sz="1800"/>
              <a:t>Includes metabolomic, exposure, toxicity, proteomic, GWAS, mutational and chromosomal biomarkers</a:t>
            </a:r>
            <a:endParaRPr/>
          </a:p>
          <a:p>
            <a:pPr marL="257175" lvl="0" indent="-161925" algn="l" rtl="0">
              <a:spcBef>
                <a:spcPts val="300"/>
              </a:spcBef>
              <a:spcAft>
                <a:spcPts val="0"/>
              </a:spcAft>
              <a:buSzPts val="1500"/>
              <a:buFont typeface="Arial"/>
              <a:buNone/>
            </a:pPr>
            <a:endParaRPr sz="1500">
              <a:solidFill>
                <a:srgbClr val="FF0000"/>
              </a:solidFill>
            </a:endParaRPr>
          </a:p>
        </p:txBody>
      </p:sp>
      <p:pic>
        <p:nvPicPr>
          <p:cNvPr id="249" name="Google Shape;249;p42" descr="A screenshot of a computer&#10;&#10;Description automatically generated"/>
          <p:cNvPicPr preferRelativeResize="0"/>
          <p:nvPr/>
        </p:nvPicPr>
        <p:blipFill rotWithShape="1">
          <a:blip r:embed="rId3">
            <a:alphaModFix/>
          </a:blip>
          <a:srcRect/>
          <a:stretch/>
        </p:blipFill>
        <p:spPr>
          <a:xfrm>
            <a:off x="737574" y="1161378"/>
            <a:ext cx="2916324" cy="3558424"/>
          </a:xfrm>
          <a:prstGeom prst="rect">
            <a:avLst/>
          </a:prstGeom>
          <a:noFill/>
          <a:ln>
            <a:noFill/>
          </a:ln>
        </p:spPr>
      </p:pic>
      <p:sp>
        <p:nvSpPr>
          <p:cNvPr id="250" name="Google Shape;250;p42"/>
          <p:cNvSpPr txBox="1"/>
          <p:nvPr/>
        </p:nvSpPr>
        <p:spPr>
          <a:xfrm>
            <a:off x="1404391" y="4719802"/>
            <a:ext cx="179087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rgbClr val="FF0000"/>
                </a:solidFill>
                <a:latin typeface="Arial"/>
                <a:ea typeface="Arial"/>
                <a:cs typeface="Arial"/>
                <a:sym typeface="Arial"/>
              </a:rPr>
              <a:t>https://markerdb.ca</a:t>
            </a:r>
            <a:endParaRPr sz="1350" b="1" i="0" u="none" strike="noStrike" cap="none">
              <a:solidFill>
                <a:srgbClr val="FF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What’s A Biomarker?</a:t>
            </a:r>
            <a:endParaRPr sz="3600"/>
          </a:p>
        </p:txBody>
      </p:sp>
      <p:sp>
        <p:nvSpPr>
          <p:cNvPr id="256" name="Google Shape;256;p43"/>
          <p:cNvSpPr txBox="1">
            <a:spLocks noGrp="1"/>
          </p:cNvSpPr>
          <p:nvPr>
            <p:ph type="body" idx="1"/>
          </p:nvPr>
        </p:nvSpPr>
        <p:spPr>
          <a:xfrm>
            <a:off x="457200" y="1063229"/>
            <a:ext cx="8494889"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t>It is a substance or molecule that can be </a:t>
            </a:r>
            <a:r>
              <a:rPr lang="en-US" i="1" u="sng">
                <a:solidFill>
                  <a:srgbClr val="FF0000"/>
                </a:solidFill>
              </a:rPr>
              <a:t>objectively measured </a:t>
            </a:r>
            <a:r>
              <a:rPr lang="en-US"/>
              <a:t>and evaluated as an indicator or predictor of normal biological processes, pathogenic processes or pharmacologic responses to a therapeutic intervention</a:t>
            </a:r>
            <a:endParaRPr/>
          </a:p>
          <a:p>
            <a:pPr marL="257175" lvl="0" indent="-257175" algn="l" rtl="0">
              <a:spcBef>
                <a:spcPts val="480"/>
              </a:spcBef>
              <a:spcAft>
                <a:spcPts val="0"/>
              </a:spcAft>
              <a:buSzPts val="2400"/>
              <a:buFont typeface="Arial"/>
              <a:buChar char="•"/>
            </a:pPr>
            <a:r>
              <a:rPr lang="en-US"/>
              <a:t>M</a:t>
            </a:r>
            <a:r>
              <a:rPr lang="en-US" sz="2400"/>
              <a:t>olecular entities (proteins, genes, metabolites) that can be used to diagnose, monitor or predict disease</a:t>
            </a:r>
            <a:r>
              <a:rPr lang="en-US"/>
              <a:t> </a:t>
            </a:r>
            <a:endParaRPr/>
          </a:p>
        </p:txBody>
      </p:sp>
      <p:pic>
        <p:nvPicPr>
          <p:cNvPr id="257" name="Google Shape;257;p43"/>
          <p:cNvPicPr preferRelativeResize="0"/>
          <p:nvPr/>
        </p:nvPicPr>
        <p:blipFill rotWithShape="1">
          <a:blip r:embed="rId3">
            <a:alphaModFix/>
          </a:blip>
          <a:srcRect/>
          <a:stretch/>
        </p:blipFill>
        <p:spPr>
          <a:xfrm>
            <a:off x="1543050" y="3600450"/>
            <a:ext cx="1314450" cy="1273969"/>
          </a:xfrm>
          <a:prstGeom prst="rect">
            <a:avLst/>
          </a:prstGeom>
          <a:noFill/>
          <a:ln>
            <a:noFill/>
          </a:ln>
        </p:spPr>
      </p:pic>
      <p:pic>
        <p:nvPicPr>
          <p:cNvPr id="258" name="Google Shape;258;p43"/>
          <p:cNvPicPr preferRelativeResize="0"/>
          <p:nvPr/>
        </p:nvPicPr>
        <p:blipFill rotWithShape="1">
          <a:blip r:embed="rId4">
            <a:alphaModFix/>
          </a:blip>
          <a:srcRect/>
          <a:stretch/>
        </p:blipFill>
        <p:spPr>
          <a:xfrm>
            <a:off x="3086100" y="3600450"/>
            <a:ext cx="971550" cy="1291829"/>
          </a:xfrm>
          <a:prstGeom prst="rect">
            <a:avLst/>
          </a:prstGeom>
          <a:noFill/>
          <a:ln>
            <a:noFill/>
          </a:ln>
        </p:spPr>
      </p:pic>
      <p:pic>
        <p:nvPicPr>
          <p:cNvPr id="259" name="Google Shape;259;p43"/>
          <p:cNvPicPr preferRelativeResize="0"/>
          <p:nvPr/>
        </p:nvPicPr>
        <p:blipFill rotWithShape="1">
          <a:blip r:embed="rId5">
            <a:alphaModFix/>
          </a:blip>
          <a:srcRect/>
          <a:stretch/>
        </p:blipFill>
        <p:spPr>
          <a:xfrm>
            <a:off x="4171951" y="3657600"/>
            <a:ext cx="1451372" cy="1200150"/>
          </a:xfrm>
          <a:prstGeom prst="rect">
            <a:avLst/>
          </a:prstGeom>
          <a:noFill/>
          <a:ln>
            <a:noFill/>
          </a:ln>
        </p:spPr>
      </p:pic>
      <p:pic>
        <p:nvPicPr>
          <p:cNvPr id="260" name="Google Shape;260;p43"/>
          <p:cNvPicPr preferRelativeResize="0"/>
          <p:nvPr/>
        </p:nvPicPr>
        <p:blipFill rotWithShape="1">
          <a:blip r:embed="rId6">
            <a:alphaModFix/>
          </a:blip>
          <a:srcRect/>
          <a:stretch/>
        </p:blipFill>
        <p:spPr>
          <a:xfrm>
            <a:off x="5715000" y="3752850"/>
            <a:ext cx="2071688" cy="116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570088" y="1043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Arial"/>
                <a:ea typeface="Arial"/>
                <a:cs typeface="Arial"/>
                <a:sym typeface="Arial"/>
              </a:rPr>
              <a:t>Types of Biomarkers</a:t>
            </a:r>
            <a:endParaRPr/>
          </a:p>
        </p:txBody>
      </p:sp>
      <p:sp>
        <p:nvSpPr>
          <p:cNvPr id="266" name="Google Shape;266;p44"/>
          <p:cNvSpPr txBox="1">
            <a:spLocks noGrp="1"/>
          </p:cNvSpPr>
          <p:nvPr>
            <p:ph type="body" idx="1"/>
          </p:nvPr>
        </p:nvSpPr>
        <p:spPr>
          <a:xfrm>
            <a:off x="457200" y="874514"/>
            <a:ext cx="7924800"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latin typeface="Arial"/>
                <a:ea typeface="Arial"/>
                <a:cs typeface="Arial"/>
                <a:sym typeface="Arial"/>
              </a:rPr>
              <a:t>Diagnostic</a:t>
            </a:r>
            <a:endParaRPr/>
          </a:p>
          <a:p>
            <a:pPr marL="557213" lvl="1" indent="-214312" algn="l" rtl="0">
              <a:spcBef>
                <a:spcPts val="400"/>
              </a:spcBef>
              <a:spcAft>
                <a:spcPts val="0"/>
              </a:spcAft>
              <a:buSzPts val="2000"/>
              <a:buFont typeface="Arial"/>
              <a:buChar char="–"/>
            </a:pPr>
            <a:r>
              <a:rPr lang="en-US" sz="2000">
                <a:latin typeface="Arial"/>
                <a:ea typeface="Arial"/>
                <a:cs typeface="Arial"/>
                <a:sym typeface="Arial"/>
              </a:rPr>
              <a:t>Do you have a given disease/condition</a:t>
            </a:r>
            <a:endParaRPr/>
          </a:p>
          <a:p>
            <a:pPr marL="257175" lvl="0" indent="-257175" algn="l" rtl="0">
              <a:spcBef>
                <a:spcPts val="480"/>
              </a:spcBef>
              <a:spcAft>
                <a:spcPts val="0"/>
              </a:spcAft>
              <a:buSzPts val="2400"/>
              <a:buFont typeface="Arial"/>
              <a:buChar char="•"/>
            </a:pPr>
            <a:r>
              <a:rPr lang="en-US">
                <a:latin typeface="Arial"/>
                <a:ea typeface="Arial"/>
                <a:cs typeface="Arial"/>
                <a:sym typeface="Arial"/>
              </a:rPr>
              <a:t>Prognostic</a:t>
            </a:r>
            <a:endParaRPr/>
          </a:p>
          <a:p>
            <a:pPr marL="557213" lvl="1" indent="-214312" algn="l" rtl="0">
              <a:spcBef>
                <a:spcPts val="400"/>
              </a:spcBef>
              <a:spcAft>
                <a:spcPts val="0"/>
              </a:spcAft>
              <a:buSzPts val="2000"/>
              <a:buFont typeface="Arial"/>
              <a:buChar char="–"/>
            </a:pPr>
            <a:r>
              <a:rPr lang="en-US" sz="2000">
                <a:latin typeface="Arial"/>
                <a:ea typeface="Arial"/>
                <a:cs typeface="Arial"/>
                <a:sym typeface="Arial"/>
              </a:rPr>
              <a:t>How well will you do with this disease/condition</a:t>
            </a:r>
            <a:endParaRPr/>
          </a:p>
          <a:p>
            <a:pPr marL="257175" lvl="0" indent="-257175" algn="l" rtl="0">
              <a:spcBef>
                <a:spcPts val="480"/>
              </a:spcBef>
              <a:spcAft>
                <a:spcPts val="0"/>
              </a:spcAft>
              <a:buSzPts val="2400"/>
              <a:buFont typeface="Arial"/>
              <a:buChar char="•"/>
            </a:pPr>
            <a:r>
              <a:rPr lang="en-US">
                <a:latin typeface="Arial"/>
                <a:ea typeface="Arial"/>
                <a:cs typeface="Arial"/>
                <a:sym typeface="Arial"/>
              </a:rPr>
              <a:t>Predictive</a:t>
            </a:r>
            <a:endParaRPr/>
          </a:p>
          <a:p>
            <a:pPr marL="557213" lvl="1" indent="-214312" algn="l" rtl="0">
              <a:spcBef>
                <a:spcPts val="400"/>
              </a:spcBef>
              <a:spcAft>
                <a:spcPts val="0"/>
              </a:spcAft>
              <a:buSzPts val="2000"/>
              <a:buFont typeface="Arial"/>
              <a:buChar char="–"/>
            </a:pPr>
            <a:r>
              <a:rPr lang="en-US" sz="2000">
                <a:latin typeface="Arial"/>
                <a:ea typeface="Arial"/>
                <a:cs typeface="Arial"/>
                <a:sym typeface="Arial"/>
              </a:rPr>
              <a:t>Odds of getting a given disease/condition</a:t>
            </a:r>
            <a:endParaRPr/>
          </a:p>
          <a:p>
            <a:pPr marL="257175" lvl="0" indent="-257175" algn="l" rtl="0">
              <a:spcBef>
                <a:spcPts val="480"/>
              </a:spcBef>
              <a:spcAft>
                <a:spcPts val="0"/>
              </a:spcAft>
              <a:buSzPts val="2400"/>
              <a:buFont typeface="Arial"/>
              <a:buChar char="•"/>
            </a:pPr>
            <a:r>
              <a:rPr lang="en-US">
                <a:latin typeface="Arial"/>
                <a:ea typeface="Arial"/>
                <a:cs typeface="Arial"/>
                <a:sym typeface="Arial"/>
              </a:rPr>
              <a:t>Marker of Response or Toxicity</a:t>
            </a:r>
            <a:endParaRPr/>
          </a:p>
          <a:p>
            <a:pPr marL="557213" lvl="1" indent="-214312" algn="l" rtl="0">
              <a:spcBef>
                <a:spcPts val="400"/>
              </a:spcBef>
              <a:spcAft>
                <a:spcPts val="0"/>
              </a:spcAft>
              <a:buSzPts val="2000"/>
              <a:buFont typeface="Arial"/>
              <a:buChar char="–"/>
            </a:pPr>
            <a:r>
              <a:rPr lang="en-US" sz="2000">
                <a:latin typeface="Arial"/>
                <a:ea typeface="Arial"/>
                <a:cs typeface="Arial"/>
                <a:sym typeface="Arial"/>
              </a:rPr>
              <a:t>Response to drug/food/toxin intake</a:t>
            </a:r>
            <a:endParaRPr/>
          </a:p>
          <a:p>
            <a:pPr marL="257175" lvl="0" indent="-257175" algn="l" rtl="0">
              <a:spcBef>
                <a:spcPts val="480"/>
              </a:spcBef>
              <a:spcAft>
                <a:spcPts val="0"/>
              </a:spcAft>
              <a:buSzPts val="2400"/>
              <a:buFont typeface="Arial"/>
              <a:buChar char="•"/>
            </a:pPr>
            <a:r>
              <a:rPr lang="en-US">
                <a:latin typeface="Arial"/>
                <a:ea typeface="Arial"/>
                <a:cs typeface="Arial"/>
                <a:sym typeface="Arial"/>
              </a:rPr>
              <a:t>Marker of Exposure</a:t>
            </a:r>
            <a:endParaRPr/>
          </a:p>
          <a:p>
            <a:pPr marL="557213" lvl="1" indent="-214312" algn="l" rtl="0">
              <a:spcBef>
                <a:spcPts val="400"/>
              </a:spcBef>
              <a:spcAft>
                <a:spcPts val="0"/>
              </a:spcAft>
              <a:buSzPts val="2000"/>
              <a:buFont typeface="Arial"/>
              <a:buChar char="–"/>
            </a:pPr>
            <a:r>
              <a:rPr lang="en-US" sz="2000">
                <a:latin typeface="Arial"/>
                <a:ea typeface="Arial"/>
                <a:cs typeface="Arial"/>
                <a:sym typeface="Arial"/>
              </a:rPr>
              <a:t>Indication of drug/toxin/food consumption</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323528" y="257397"/>
            <a:ext cx="86868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Arial"/>
                <a:ea typeface="Arial"/>
                <a:cs typeface="Arial"/>
                <a:sym typeface="Arial"/>
              </a:rPr>
              <a:t>Traditional Clinical Chemistry Biomarkers</a:t>
            </a:r>
            <a:endParaRPr/>
          </a:p>
        </p:txBody>
      </p:sp>
      <p:sp>
        <p:nvSpPr>
          <p:cNvPr id="272" name="Google Shape;272;p45"/>
          <p:cNvSpPr txBox="1">
            <a:spLocks noGrp="1"/>
          </p:cNvSpPr>
          <p:nvPr>
            <p:ph type="body" idx="1"/>
          </p:nvPr>
        </p:nvSpPr>
        <p:spPr>
          <a:xfrm>
            <a:off x="137898" y="1491630"/>
            <a:ext cx="6457950" cy="3394472"/>
          </a:xfrm>
          <a:prstGeom prst="rect">
            <a:avLst/>
          </a:prstGeom>
          <a:noFill/>
          <a:ln>
            <a:noFill/>
          </a:ln>
        </p:spPr>
        <p:txBody>
          <a:bodyPr spcFirstLastPara="1" wrap="square" lIns="91425" tIns="45700" rIns="91425" bIns="45700" anchor="t" anchorCtr="0">
            <a:normAutofit fontScale="92500"/>
          </a:bodyPr>
          <a:lstStyle/>
          <a:p>
            <a:pPr marL="257175" lvl="0" indent="-257175" algn="l" rtl="0">
              <a:spcBef>
                <a:spcPts val="0"/>
              </a:spcBef>
              <a:spcAft>
                <a:spcPts val="0"/>
              </a:spcAft>
              <a:buSzPct val="100000"/>
              <a:buFont typeface="Arial"/>
              <a:buChar char="•"/>
            </a:pPr>
            <a:r>
              <a:rPr lang="en-US">
                <a:latin typeface="Arial"/>
                <a:ea typeface="Arial"/>
                <a:cs typeface="Arial"/>
                <a:sym typeface="Arial"/>
              </a:rPr>
              <a:t>Glucose (&gt; 7 mM – diabetes)</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Creatinine (&gt; 110 uM – kidney damage)</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Cholesterol (&gt; 5.2 mM – CVD risk)</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Triglycerides (&gt; 1.8 mM – CVD risk)</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Uric acid (&gt; 0.5 mM – gout)</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T</a:t>
            </a:r>
            <a:r>
              <a:rPr lang="en-US" baseline="-25000">
                <a:latin typeface="Arial"/>
                <a:ea typeface="Arial"/>
                <a:cs typeface="Arial"/>
                <a:sym typeface="Arial"/>
              </a:rPr>
              <a:t>4</a:t>
            </a:r>
            <a:r>
              <a:rPr lang="en-US">
                <a:latin typeface="Arial"/>
                <a:ea typeface="Arial"/>
                <a:cs typeface="Arial"/>
                <a:sym typeface="Arial"/>
              </a:rPr>
              <a:t> Thyroxine (&gt;160 nM – hyperthyroidism)</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T</a:t>
            </a:r>
            <a:r>
              <a:rPr lang="en-US" baseline="-25000">
                <a:latin typeface="Arial"/>
                <a:ea typeface="Arial"/>
                <a:cs typeface="Arial"/>
                <a:sym typeface="Arial"/>
              </a:rPr>
              <a:t>4</a:t>
            </a:r>
            <a:r>
              <a:rPr lang="en-US">
                <a:latin typeface="Arial"/>
                <a:ea typeface="Arial"/>
                <a:cs typeface="Arial"/>
                <a:sym typeface="Arial"/>
              </a:rPr>
              <a:t> Thyroxine (&lt; 60 nM – hypothyroidism)</a:t>
            </a:r>
            <a:endParaRPr/>
          </a:p>
          <a:p>
            <a:pPr marL="257175" lvl="0" indent="-257175" algn="l" rtl="0">
              <a:spcBef>
                <a:spcPts val="444"/>
              </a:spcBef>
              <a:spcAft>
                <a:spcPts val="0"/>
              </a:spcAft>
              <a:buSzPct val="100000"/>
              <a:buFont typeface="Arial"/>
              <a:buChar char="•"/>
            </a:pPr>
            <a:r>
              <a:rPr lang="en-US">
                <a:latin typeface="Arial"/>
                <a:ea typeface="Arial"/>
                <a:cs typeface="Arial"/>
                <a:sym typeface="Arial"/>
              </a:rPr>
              <a:t>Phe/Tyr Ratio (&gt; 2.5 – PKU)</a:t>
            </a:r>
            <a:endParaRPr/>
          </a:p>
          <a:p>
            <a:pPr marL="257175" lvl="0" indent="-116204" algn="l" rtl="0">
              <a:spcBef>
                <a:spcPts val="444"/>
              </a:spcBef>
              <a:spcAft>
                <a:spcPts val="0"/>
              </a:spcAft>
              <a:buSzPct val="100000"/>
              <a:buFont typeface="Arial"/>
              <a:buNone/>
            </a:pPr>
            <a:endParaRPr>
              <a:latin typeface="Arial"/>
              <a:ea typeface="Arial"/>
              <a:cs typeface="Arial"/>
              <a:sym typeface="Arial"/>
            </a:endParaRPr>
          </a:p>
          <a:p>
            <a:pPr marL="257175" lvl="0" indent="-116204" algn="l" rtl="0">
              <a:spcBef>
                <a:spcPts val="444"/>
              </a:spcBef>
              <a:spcAft>
                <a:spcPts val="0"/>
              </a:spcAft>
              <a:buSzPct val="100000"/>
              <a:buFont typeface="Arial"/>
              <a:buNone/>
            </a:pPr>
            <a:endParaRPr>
              <a:latin typeface="Arial"/>
              <a:ea typeface="Arial"/>
              <a:cs typeface="Arial"/>
              <a:sym typeface="Arial"/>
            </a:endParaRPr>
          </a:p>
          <a:p>
            <a:pPr marL="257175" lvl="0" indent="-116204" algn="l" rtl="0">
              <a:spcBef>
                <a:spcPts val="444"/>
              </a:spcBef>
              <a:spcAft>
                <a:spcPts val="0"/>
              </a:spcAft>
              <a:buSzPct val="100000"/>
              <a:buFont typeface="Arial"/>
              <a:buNone/>
            </a:pPr>
            <a:endParaRPr>
              <a:latin typeface="Arial"/>
              <a:ea typeface="Arial"/>
              <a:cs typeface="Arial"/>
              <a:sym typeface="Arial"/>
            </a:endParaRPr>
          </a:p>
          <a:p>
            <a:pPr marL="257175" lvl="0" indent="-116204" algn="l" rtl="0">
              <a:spcBef>
                <a:spcPts val="444"/>
              </a:spcBef>
              <a:spcAft>
                <a:spcPts val="0"/>
              </a:spcAft>
              <a:buSzPct val="100000"/>
              <a:buFont typeface="Arial"/>
              <a:buNone/>
            </a:pPr>
            <a:endParaRPr>
              <a:latin typeface="Arial"/>
              <a:ea typeface="Arial"/>
              <a:cs typeface="Arial"/>
              <a:sym typeface="Arial"/>
            </a:endParaRPr>
          </a:p>
          <a:p>
            <a:pPr marL="257175" lvl="0" indent="-116204" algn="l" rtl="0">
              <a:spcBef>
                <a:spcPts val="444"/>
              </a:spcBef>
              <a:spcAft>
                <a:spcPts val="0"/>
              </a:spcAft>
              <a:buSzPct val="100000"/>
              <a:buFont typeface="Arial"/>
              <a:buNone/>
            </a:pPr>
            <a:endParaRPr>
              <a:latin typeface="Arial"/>
              <a:ea typeface="Arial"/>
              <a:cs typeface="Arial"/>
              <a:sym typeface="Arial"/>
            </a:endParaRPr>
          </a:p>
        </p:txBody>
      </p:sp>
      <p:pic>
        <p:nvPicPr>
          <p:cNvPr id="273" name="Google Shape;273;p45"/>
          <p:cNvPicPr preferRelativeResize="0"/>
          <p:nvPr/>
        </p:nvPicPr>
        <p:blipFill rotWithShape="1">
          <a:blip r:embed="rId3">
            <a:alphaModFix/>
          </a:blip>
          <a:srcRect/>
          <a:stretch/>
        </p:blipFill>
        <p:spPr>
          <a:xfrm>
            <a:off x="6372200" y="1491630"/>
            <a:ext cx="2252102" cy="33944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Nothing in Biology is Ever </a:t>
            </a:r>
            <a:br>
              <a:rPr lang="en-US" sz="3600"/>
            </a:br>
            <a:r>
              <a:rPr lang="en-US" sz="3600"/>
              <a:t>Black &amp; White</a:t>
            </a:r>
            <a:endParaRPr/>
          </a:p>
        </p:txBody>
      </p:sp>
      <p:sp>
        <p:nvSpPr>
          <p:cNvPr id="279" name="Google Shape;279;p4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t>Most analytes when measured across populations have a distribution of concentrations</a:t>
            </a:r>
            <a:endParaRPr/>
          </a:p>
          <a:p>
            <a:pPr marL="257175" lvl="0" indent="-257175" algn="l" rtl="0">
              <a:spcBef>
                <a:spcPts val="480"/>
              </a:spcBef>
              <a:spcAft>
                <a:spcPts val="0"/>
              </a:spcAft>
              <a:buSzPts val="2400"/>
              <a:buFont typeface="Arial"/>
              <a:buChar char="•"/>
            </a:pPr>
            <a:r>
              <a:rPr lang="en-US"/>
              <a:t>Normal individuals may have one distribution centred about one mean, while sick individuals may have another distribution centered about a different mean</a:t>
            </a:r>
            <a:endParaRPr/>
          </a:p>
        </p:txBody>
      </p:sp>
      <p:sp>
        <p:nvSpPr>
          <p:cNvPr id="280" name="Google Shape;280;p46"/>
          <p:cNvSpPr/>
          <p:nvPr/>
        </p:nvSpPr>
        <p:spPr>
          <a:xfrm>
            <a:off x="2570692" y="3355142"/>
            <a:ext cx="2743200" cy="117641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E46C0A">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pic>
        <p:nvPicPr>
          <p:cNvPr id="281" name="Google Shape;281;p46"/>
          <p:cNvPicPr preferRelativeResize="0"/>
          <p:nvPr/>
        </p:nvPicPr>
        <p:blipFill rotWithShape="1">
          <a:blip r:embed="rId3">
            <a:alphaModFix/>
          </a:blip>
          <a:srcRect/>
          <a:stretch/>
        </p:blipFill>
        <p:spPr>
          <a:xfrm>
            <a:off x="4142317" y="3621918"/>
            <a:ext cx="723900" cy="190500"/>
          </a:xfrm>
          <a:prstGeom prst="rect">
            <a:avLst/>
          </a:prstGeom>
          <a:noFill/>
          <a:ln>
            <a:noFill/>
          </a:ln>
        </p:spPr>
      </p:pic>
      <p:sp>
        <p:nvSpPr>
          <p:cNvPr id="282" name="Google Shape;282;p46"/>
          <p:cNvSpPr/>
          <p:nvPr/>
        </p:nvSpPr>
        <p:spPr>
          <a:xfrm>
            <a:off x="4136130" y="3496991"/>
            <a:ext cx="2126111" cy="1030487"/>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AD0EE">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283" name="Google Shape;283;p46"/>
          <p:cNvSpPr txBox="1"/>
          <p:nvPr/>
        </p:nvSpPr>
        <p:spPr>
          <a:xfrm>
            <a:off x="3375378" y="4594623"/>
            <a:ext cx="20457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Normal                   Sick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Nothing in Biology is Ever </a:t>
            </a:r>
            <a:br>
              <a:rPr lang="en-US" sz="3600"/>
            </a:br>
            <a:r>
              <a:rPr lang="en-US" sz="3600"/>
              <a:t>Black &amp; White</a:t>
            </a:r>
            <a:endParaRPr/>
          </a:p>
        </p:txBody>
      </p:sp>
      <p:sp>
        <p:nvSpPr>
          <p:cNvPr id="289" name="Google Shape;289;p47"/>
          <p:cNvSpPr/>
          <p:nvPr/>
        </p:nvSpPr>
        <p:spPr>
          <a:xfrm>
            <a:off x="290334" y="2445504"/>
            <a:ext cx="2743200" cy="117641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E46C0A">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pic>
        <p:nvPicPr>
          <p:cNvPr id="290" name="Google Shape;290;p47"/>
          <p:cNvPicPr preferRelativeResize="0"/>
          <p:nvPr/>
        </p:nvPicPr>
        <p:blipFill rotWithShape="1">
          <a:blip r:embed="rId3">
            <a:alphaModFix/>
          </a:blip>
          <a:srcRect/>
          <a:stretch/>
        </p:blipFill>
        <p:spPr>
          <a:xfrm>
            <a:off x="3634314" y="3621918"/>
            <a:ext cx="723900" cy="190500"/>
          </a:xfrm>
          <a:prstGeom prst="rect">
            <a:avLst/>
          </a:prstGeom>
          <a:noFill/>
          <a:ln>
            <a:noFill/>
          </a:ln>
        </p:spPr>
      </p:pic>
      <p:sp>
        <p:nvSpPr>
          <p:cNvPr id="291" name="Google Shape;291;p47"/>
          <p:cNvSpPr/>
          <p:nvPr/>
        </p:nvSpPr>
        <p:spPr>
          <a:xfrm>
            <a:off x="3033534" y="2571750"/>
            <a:ext cx="2126111" cy="1030487"/>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AD0EE">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292" name="Google Shape;292;p47"/>
          <p:cNvSpPr txBox="1"/>
          <p:nvPr/>
        </p:nvSpPr>
        <p:spPr>
          <a:xfrm>
            <a:off x="1177108" y="3781160"/>
            <a:ext cx="3352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Normal                              Sick</a:t>
            </a:r>
            <a:endParaRPr/>
          </a:p>
        </p:txBody>
      </p:sp>
      <p:sp>
        <p:nvSpPr>
          <p:cNvPr id="293" name="Google Shape;293;p47"/>
          <p:cNvSpPr/>
          <p:nvPr/>
        </p:nvSpPr>
        <p:spPr>
          <a:xfrm>
            <a:off x="2746018" y="2227843"/>
            <a:ext cx="391937" cy="110921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47"/>
          <p:cNvSpPr txBox="1"/>
          <p:nvPr/>
        </p:nvSpPr>
        <p:spPr>
          <a:xfrm>
            <a:off x="2393241" y="1704622"/>
            <a:ext cx="14093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Easy to choose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cutoff value</a:t>
            </a:r>
            <a:endParaRPr/>
          </a:p>
        </p:txBody>
      </p:sp>
      <p:sp>
        <p:nvSpPr>
          <p:cNvPr id="295" name="Google Shape;295;p47"/>
          <p:cNvSpPr/>
          <p:nvPr/>
        </p:nvSpPr>
        <p:spPr>
          <a:xfrm>
            <a:off x="5489218" y="2445504"/>
            <a:ext cx="2743200" cy="117641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E46C0A">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296" name="Google Shape;296;p47"/>
          <p:cNvSpPr/>
          <p:nvPr/>
        </p:nvSpPr>
        <p:spPr>
          <a:xfrm>
            <a:off x="6290649" y="2591431"/>
            <a:ext cx="2126111" cy="1030487"/>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AD0EE">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297" name="Google Shape;297;p47"/>
          <p:cNvSpPr txBox="1"/>
          <p:nvPr/>
        </p:nvSpPr>
        <p:spPr>
          <a:xfrm>
            <a:off x="6217598" y="3776512"/>
            <a:ext cx="1749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Normal   Sick</a:t>
            </a:r>
            <a:endParaRPr/>
          </a:p>
        </p:txBody>
      </p:sp>
      <p:sp>
        <p:nvSpPr>
          <p:cNvPr id="298" name="Google Shape;298;p47"/>
          <p:cNvSpPr txBox="1"/>
          <p:nvPr/>
        </p:nvSpPr>
        <p:spPr>
          <a:xfrm>
            <a:off x="6319658" y="1735303"/>
            <a:ext cx="139814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Hard to choose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cutoff value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1494495" y="134620"/>
            <a:ext cx="615501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Arial"/>
                <a:ea typeface="Arial"/>
                <a:cs typeface="Arial"/>
                <a:sym typeface="Arial"/>
              </a:rPr>
              <a:t>Biomarker Math</a:t>
            </a:r>
            <a:endParaRPr/>
          </a:p>
        </p:txBody>
      </p:sp>
      <p:sp>
        <p:nvSpPr>
          <p:cNvPr id="304" name="Google Shape;304;p48"/>
          <p:cNvSpPr txBox="1">
            <a:spLocks noGrp="1"/>
          </p:cNvSpPr>
          <p:nvPr>
            <p:ph type="body" idx="1"/>
          </p:nvPr>
        </p:nvSpPr>
        <p:spPr>
          <a:xfrm>
            <a:off x="653215" y="1028700"/>
            <a:ext cx="5829300" cy="3086100"/>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latin typeface="Arial"/>
                <a:ea typeface="Arial"/>
                <a:cs typeface="Arial"/>
                <a:sym typeface="Arial"/>
              </a:rPr>
              <a:t>Basic concepts</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True positives (TP)</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True negatives (TN)</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False positives (FP) </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False negatives (FN)</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Sensitivity (Sn) </a:t>
            </a:r>
            <a:endParaRPr/>
          </a:p>
          <a:p>
            <a:pPr marL="557213" lvl="1" indent="-214312" algn="l" rtl="0">
              <a:spcBef>
                <a:spcPts val="720"/>
              </a:spcBef>
              <a:spcAft>
                <a:spcPts val="0"/>
              </a:spcAft>
              <a:buSzPts val="2100"/>
              <a:buFont typeface="Arial"/>
              <a:buChar char="–"/>
            </a:pPr>
            <a:r>
              <a:rPr lang="en-US">
                <a:latin typeface="Arial"/>
                <a:ea typeface="Arial"/>
                <a:cs typeface="Arial"/>
                <a:sym typeface="Arial"/>
              </a:rPr>
              <a:t>Specificity (Sp)</a:t>
            </a:r>
            <a:endParaRPr/>
          </a:p>
          <a:p>
            <a:pPr marL="257175" lvl="0" indent="-257175" algn="l" rtl="0">
              <a:spcBef>
                <a:spcPts val="780"/>
              </a:spcBef>
              <a:spcAft>
                <a:spcPts val="0"/>
              </a:spcAft>
              <a:buSzPts val="2400"/>
              <a:buFont typeface="Arial"/>
              <a:buChar char="•"/>
            </a:pPr>
            <a:r>
              <a:rPr lang="en-US">
                <a:latin typeface="Arial"/>
                <a:ea typeface="Arial"/>
                <a:cs typeface="Arial"/>
                <a:sym typeface="Arial"/>
              </a:rPr>
              <a:t>Sn (sensitivity) = True positive rate</a:t>
            </a:r>
            <a:endParaRPr/>
          </a:p>
          <a:p>
            <a:pPr marL="257175" lvl="0" indent="-257175" algn="l" rtl="0">
              <a:spcBef>
                <a:spcPts val="780"/>
              </a:spcBef>
              <a:spcAft>
                <a:spcPts val="0"/>
              </a:spcAft>
              <a:buSzPts val="2400"/>
              <a:buFont typeface="Arial"/>
              <a:buChar char="•"/>
            </a:pPr>
            <a:r>
              <a:rPr lang="en-US">
                <a:latin typeface="Arial"/>
                <a:ea typeface="Arial"/>
                <a:cs typeface="Arial"/>
                <a:sym typeface="Arial"/>
              </a:rPr>
              <a:t>Sp (specificity) = True negative rate</a:t>
            </a:r>
            <a:r>
              <a:rPr lang="en-US"/>
              <a:t> </a:t>
            </a:r>
            <a:endParaRPr/>
          </a:p>
        </p:txBody>
      </p:sp>
      <p:pic>
        <p:nvPicPr>
          <p:cNvPr id="305" name="Google Shape;305;p48"/>
          <p:cNvPicPr preferRelativeResize="0"/>
          <p:nvPr/>
        </p:nvPicPr>
        <p:blipFill rotWithShape="1">
          <a:blip r:embed="rId3">
            <a:alphaModFix/>
          </a:blip>
          <a:srcRect/>
          <a:stretch/>
        </p:blipFill>
        <p:spPr>
          <a:xfrm>
            <a:off x="4015730" y="1005283"/>
            <a:ext cx="4663993" cy="3086099"/>
          </a:xfrm>
          <a:prstGeom prst="rect">
            <a:avLst/>
          </a:prstGeom>
          <a:noFill/>
          <a:ln>
            <a:noFill/>
          </a:ln>
        </p:spPr>
      </p:pic>
      <p:sp>
        <p:nvSpPr>
          <p:cNvPr id="306" name="Google Shape;306;p48"/>
          <p:cNvSpPr txBox="1"/>
          <p:nvPr/>
        </p:nvSpPr>
        <p:spPr>
          <a:xfrm>
            <a:off x="4218716" y="1332087"/>
            <a:ext cx="122341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Confusion</a:t>
            </a:r>
            <a:endParaRPr/>
          </a:p>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Matrix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654755" y="228600"/>
            <a:ext cx="8071555"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Evaluating Binary or Class Predictions</a:t>
            </a:r>
            <a:endParaRPr/>
          </a:p>
        </p:txBody>
      </p:sp>
      <p:cxnSp>
        <p:nvCxnSpPr>
          <p:cNvPr id="313" name="Google Shape;313;p49"/>
          <p:cNvCxnSpPr/>
          <p:nvPr/>
        </p:nvCxnSpPr>
        <p:spPr>
          <a:xfrm>
            <a:off x="1885950" y="1821656"/>
            <a:ext cx="5486400" cy="0"/>
          </a:xfrm>
          <a:prstGeom prst="straightConnector1">
            <a:avLst/>
          </a:prstGeom>
          <a:noFill/>
          <a:ln w="28575" cap="flat" cmpd="sng">
            <a:solidFill>
              <a:schemeClr val="dk1"/>
            </a:solidFill>
            <a:prstDash val="solid"/>
            <a:round/>
            <a:headEnd type="none" w="med" len="med"/>
            <a:tailEnd type="none" w="med" len="med"/>
          </a:ln>
        </p:spPr>
      </p:cxnSp>
      <p:cxnSp>
        <p:nvCxnSpPr>
          <p:cNvPr id="314" name="Google Shape;314;p49"/>
          <p:cNvCxnSpPr/>
          <p:nvPr/>
        </p:nvCxnSpPr>
        <p:spPr>
          <a:xfrm>
            <a:off x="1885950" y="2278856"/>
            <a:ext cx="5486400" cy="0"/>
          </a:xfrm>
          <a:prstGeom prst="straightConnector1">
            <a:avLst/>
          </a:prstGeom>
          <a:noFill/>
          <a:ln w="28575" cap="flat" cmpd="sng">
            <a:solidFill>
              <a:schemeClr val="dk1"/>
            </a:solidFill>
            <a:prstDash val="solid"/>
            <a:round/>
            <a:headEnd type="none" w="med" len="med"/>
            <a:tailEnd type="none" w="med" len="med"/>
          </a:ln>
        </p:spPr>
      </p:cxnSp>
      <p:sp>
        <p:nvSpPr>
          <p:cNvPr id="315" name="Google Shape;315;p49"/>
          <p:cNvSpPr/>
          <p:nvPr/>
        </p:nvSpPr>
        <p:spPr>
          <a:xfrm>
            <a:off x="2571750" y="1707356"/>
            <a:ext cx="1028700" cy="228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16" name="Google Shape;316;p49"/>
          <p:cNvSpPr/>
          <p:nvPr/>
        </p:nvSpPr>
        <p:spPr>
          <a:xfrm>
            <a:off x="4857750" y="1707356"/>
            <a:ext cx="2000250" cy="228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17" name="Google Shape;317;p49"/>
          <p:cNvSpPr/>
          <p:nvPr/>
        </p:nvSpPr>
        <p:spPr>
          <a:xfrm>
            <a:off x="2571750" y="2164556"/>
            <a:ext cx="1485900" cy="228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18" name="Google Shape;318;p49"/>
          <p:cNvSpPr/>
          <p:nvPr/>
        </p:nvSpPr>
        <p:spPr>
          <a:xfrm>
            <a:off x="5372100" y="2164556"/>
            <a:ext cx="1028700" cy="228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cxnSp>
        <p:nvCxnSpPr>
          <p:cNvPr id="319" name="Google Shape;319;p49"/>
          <p:cNvCxnSpPr/>
          <p:nvPr/>
        </p:nvCxnSpPr>
        <p:spPr>
          <a:xfrm rot="10800000">
            <a:off x="257175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0" name="Google Shape;320;p49"/>
          <p:cNvCxnSpPr/>
          <p:nvPr/>
        </p:nvCxnSpPr>
        <p:spPr>
          <a:xfrm>
            <a:off x="360045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1" name="Google Shape;321;p49"/>
          <p:cNvCxnSpPr/>
          <p:nvPr/>
        </p:nvCxnSpPr>
        <p:spPr>
          <a:xfrm>
            <a:off x="405765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2" name="Google Shape;322;p49"/>
          <p:cNvCxnSpPr/>
          <p:nvPr/>
        </p:nvCxnSpPr>
        <p:spPr>
          <a:xfrm>
            <a:off x="485775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3" name="Google Shape;323;p49"/>
          <p:cNvCxnSpPr/>
          <p:nvPr/>
        </p:nvCxnSpPr>
        <p:spPr>
          <a:xfrm>
            <a:off x="537210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4" name="Google Shape;324;p49"/>
          <p:cNvCxnSpPr/>
          <p:nvPr/>
        </p:nvCxnSpPr>
        <p:spPr>
          <a:xfrm>
            <a:off x="6400800" y="1421606"/>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25" name="Google Shape;325;p49"/>
          <p:cNvCxnSpPr/>
          <p:nvPr/>
        </p:nvCxnSpPr>
        <p:spPr>
          <a:xfrm>
            <a:off x="6858000" y="1421606"/>
            <a:ext cx="0" cy="971550"/>
          </a:xfrm>
          <a:prstGeom prst="straightConnector1">
            <a:avLst/>
          </a:prstGeom>
          <a:noFill/>
          <a:ln w="28575" cap="flat" cmpd="sng">
            <a:solidFill>
              <a:schemeClr val="dk1"/>
            </a:solidFill>
            <a:prstDash val="solid"/>
            <a:round/>
            <a:headEnd type="none" w="med" len="med"/>
            <a:tailEnd type="none" w="med" len="med"/>
          </a:ln>
        </p:spPr>
      </p:cxnSp>
      <p:sp>
        <p:nvSpPr>
          <p:cNvPr id="326" name="Google Shape;326;p49"/>
          <p:cNvSpPr txBox="1"/>
          <p:nvPr/>
        </p:nvSpPr>
        <p:spPr>
          <a:xfrm>
            <a:off x="2559844" y="1277541"/>
            <a:ext cx="470513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TP                 FP     TN            FN     TP                  FN    TN</a:t>
            </a:r>
            <a:endParaRPr/>
          </a:p>
        </p:txBody>
      </p:sp>
      <p:sp>
        <p:nvSpPr>
          <p:cNvPr id="327" name="Google Shape;327;p49"/>
          <p:cNvSpPr txBox="1"/>
          <p:nvPr/>
        </p:nvSpPr>
        <p:spPr>
          <a:xfrm>
            <a:off x="1494235" y="1574006"/>
            <a:ext cx="713657"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1" u="none" strike="noStrike" cap="none">
                <a:solidFill>
                  <a:schemeClr val="dk1"/>
                </a:solidFill>
                <a:latin typeface="Arial"/>
                <a:ea typeface="Arial"/>
                <a:cs typeface="Arial"/>
                <a:sym typeface="Arial"/>
              </a:rPr>
              <a:t>Actual</a:t>
            </a:r>
            <a:endParaRPr/>
          </a:p>
        </p:txBody>
      </p:sp>
      <p:sp>
        <p:nvSpPr>
          <p:cNvPr id="328" name="Google Shape;328;p49"/>
          <p:cNvSpPr txBox="1"/>
          <p:nvPr/>
        </p:nvSpPr>
        <p:spPr>
          <a:xfrm>
            <a:off x="654755" y="2775347"/>
            <a:ext cx="8229598" cy="2294474"/>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b="1" i="1" u="none" strike="noStrike" cap="none">
                <a:solidFill>
                  <a:srgbClr val="000090"/>
                </a:solidFill>
                <a:latin typeface="Arial"/>
                <a:ea typeface="Arial"/>
                <a:cs typeface="Arial"/>
                <a:sym typeface="Arial"/>
              </a:rPr>
              <a:t>Sensitivity</a:t>
            </a:r>
            <a:r>
              <a:rPr lang="en-US" sz="1800" b="1" i="1" u="none" strike="noStrike" cap="none">
                <a:solidFill>
                  <a:srgbClr val="000090"/>
                </a:solidFill>
                <a:latin typeface="Arial"/>
                <a:ea typeface="Arial"/>
                <a:cs typeface="Arial"/>
                <a:sym typeface="Arial"/>
              </a:rPr>
              <a:t>	Measure of the % of false negative results (sn = 0.996           </a:t>
            </a:r>
            <a:endParaRPr/>
          </a:p>
          <a:p>
            <a:pPr marL="0" marR="0" lvl="0" indent="0" algn="l" rtl="0">
              <a:lnSpc>
                <a:spcPct val="90000"/>
              </a:lnSpc>
              <a:spcBef>
                <a:spcPts val="0"/>
              </a:spcBef>
              <a:spcAft>
                <a:spcPts val="0"/>
              </a:spcAft>
              <a:buNone/>
            </a:pPr>
            <a:r>
              <a:rPr lang="en-US" sz="1800" b="1" i="1" u="none" strike="noStrike" cap="none">
                <a:solidFill>
                  <a:srgbClr val="000090"/>
                </a:solidFill>
                <a:latin typeface="Arial"/>
                <a:ea typeface="Arial"/>
                <a:cs typeface="Arial"/>
                <a:sym typeface="Arial"/>
              </a:rPr>
              <a:t>                             means 0.4% false negatives)</a:t>
            </a:r>
            <a:endParaRPr/>
          </a:p>
          <a:p>
            <a:pPr marL="0" marR="0" lvl="0" indent="0" algn="l" rtl="0">
              <a:lnSpc>
                <a:spcPct val="90000"/>
              </a:lnSpc>
              <a:spcBef>
                <a:spcPts val="0"/>
              </a:spcBef>
              <a:spcAft>
                <a:spcPts val="0"/>
              </a:spcAft>
              <a:buNone/>
            </a:pPr>
            <a:r>
              <a:rPr lang="en-US" sz="1800" b="1" i="1" u="none" strike="noStrike" cap="none">
                <a:solidFill>
                  <a:srgbClr val="000090"/>
                </a:solidFill>
                <a:latin typeface="Arial"/>
                <a:ea typeface="Arial"/>
                <a:cs typeface="Arial"/>
                <a:sym typeface="Arial"/>
              </a:rPr>
              <a:t>		</a:t>
            </a:r>
            <a:endParaRPr/>
          </a:p>
          <a:p>
            <a:pPr marL="0" marR="0" lvl="0" indent="0" algn="l" rtl="0">
              <a:lnSpc>
                <a:spcPct val="90000"/>
              </a:lnSpc>
              <a:spcBef>
                <a:spcPts val="0"/>
              </a:spcBef>
              <a:spcAft>
                <a:spcPts val="0"/>
              </a:spcAft>
              <a:buNone/>
            </a:pPr>
            <a:r>
              <a:rPr lang="en-US" sz="2400" b="1" i="1" u="none" strike="noStrike" cap="none">
                <a:solidFill>
                  <a:srgbClr val="000090"/>
                </a:solidFill>
                <a:latin typeface="Arial"/>
                <a:ea typeface="Arial"/>
                <a:cs typeface="Arial"/>
                <a:sym typeface="Arial"/>
              </a:rPr>
              <a:t>Specificity</a:t>
            </a:r>
            <a:r>
              <a:rPr lang="en-US" sz="1800" b="1" i="1" u="none" strike="noStrike" cap="none">
                <a:solidFill>
                  <a:srgbClr val="000090"/>
                </a:solidFill>
                <a:latin typeface="Arial"/>
                <a:ea typeface="Arial"/>
                <a:cs typeface="Arial"/>
                <a:sym typeface="Arial"/>
              </a:rPr>
              <a:t>	Measure of the % of false positive results</a:t>
            </a:r>
            <a:endParaRPr/>
          </a:p>
          <a:p>
            <a:pPr marL="0" marR="0" lvl="0" indent="0" algn="l" rtl="0">
              <a:lnSpc>
                <a:spcPct val="90000"/>
              </a:lnSpc>
              <a:spcBef>
                <a:spcPts val="0"/>
              </a:spcBef>
              <a:spcAft>
                <a:spcPts val="0"/>
              </a:spcAft>
              <a:buNone/>
            </a:pPr>
            <a:endParaRPr sz="1800" b="1" i="1" u="none" strike="noStrike" cap="none">
              <a:solidFill>
                <a:srgbClr val="000090"/>
              </a:solidFill>
              <a:latin typeface="Arial"/>
              <a:ea typeface="Arial"/>
              <a:cs typeface="Arial"/>
              <a:sym typeface="Arial"/>
            </a:endParaRPr>
          </a:p>
          <a:p>
            <a:pPr marL="0" marR="0" lvl="0" indent="0" algn="l" rtl="0">
              <a:lnSpc>
                <a:spcPct val="90000"/>
              </a:lnSpc>
              <a:spcBef>
                <a:spcPts val="0"/>
              </a:spcBef>
              <a:spcAft>
                <a:spcPts val="0"/>
              </a:spcAft>
              <a:buNone/>
            </a:pPr>
            <a:r>
              <a:rPr lang="en-US" sz="2400" b="1" i="1" u="none" strike="noStrike" cap="none">
                <a:solidFill>
                  <a:srgbClr val="000090"/>
                </a:solidFill>
                <a:latin typeface="Arial"/>
                <a:ea typeface="Arial"/>
                <a:cs typeface="Arial"/>
                <a:sym typeface="Arial"/>
              </a:rPr>
              <a:t>Precision</a:t>
            </a:r>
            <a:r>
              <a:rPr lang="en-US" sz="1800" b="1" i="1" u="none" strike="noStrike" cap="none">
                <a:solidFill>
                  <a:srgbClr val="000090"/>
                </a:solidFill>
                <a:latin typeface="Arial"/>
                <a:ea typeface="Arial"/>
                <a:cs typeface="Arial"/>
                <a:sym typeface="Arial"/>
              </a:rPr>
              <a:t>	Measure of the % positive results</a:t>
            </a:r>
            <a:endParaRPr/>
          </a:p>
          <a:p>
            <a:pPr marL="0" marR="0" lvl="0" indent="0" algn="l" rtl="0">
              <a:lnSpc>
                <a:spcPct val="90000"/>
              </a:lnSpc>
              <a:spcBef>
                <a:spcPts val="0"/>
              </a:spcBef>
              <a:spcAft>
                <a:spcPts val="0"/>
              </a:spcAft>
              <a:buNone/>
            </a:pPr>
            <a:r>
              <a:rPr lang="en-US" sz="1500" b="1" i="1" u="none" strike="noStrike" cap="none">
                <a:solidFill>
                  <a:srgbClr val="000090"/>
                </a:solidFill>
                <a:latin typeface="Arial"/>
                <a:ea typeface="Arial"/>
                <a:cs typeface="Arial"/>
                <a:sym typeface="Arial"/>
              </a:rPr>
              <a:t>		</a:t>
            </a:r>
            <a:endParaRPr/>
          </a:p>
          <a:p>
            <a:pPr marL="0" marR="0" lvl="0" indent="0" algn="l" rtl="0">
              <a:lnSpc>
                <a:spcPct val="90000"/>
              </a:lnSpc>
              <a:spcBef>
                <a:spcPts val="0"/>
              </a:spcBef>
              <a:spcAft>
                <a:spcPts val="0"/>
              </a:spcAft>
              <a:buNone/>
            </a:pPr>
            <a:endParaRPr sz="1800" b="1" i="1" u="none" strike="noStrike" cap="none">
              <a:solidFill>
                <a:schemeClr val="dk1"/>
              </a:solidFill>
              <a:latin typeface="Times New Roman"/>
              <a:ea typeface="Times New Roman"/>
              <a:cs typeface="Times New Roman"/>
              <a:sym typeface="Times New Roman"/>
            </a:endParaRPr>
          </a:p>
        </p:txBody>
      </p:sp>
      <p:sp>
        <p:nvSpPr>
          <p:cNvPr id="329" name="Google Shape;329;p49"/>
          <p:cNvSpPr txBox="1"/>
          <p:nvPr/>
        </p:nvSpPr>
        <p:spPr>
          <a:xfrm>
            <a:off x="1277542" y="2034778"/>
            <a:ext cx="97334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1" u="none" strike="noStrike" cap="none">
                <a:solidFill>
                  <a:schemeClr val="dk1"/>
                </a:solidFill>
                <a:latin typeface="Arial"/>
                <a:ea typeface="Arial"/>
                <a:cs typeface="Arial"/>
                <a:sym typeface="Arial"/>
              </a:rPr>
              <a:t>Predicted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p:nvPr/>
        </p:nvSpPr>
        <p:spPr>
          <a:xfrm>
            <a:off x="1925241" y="2499383"/>
            <a:ext cx="5456634" cy="1311128"/>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2100" b="1" i="1" u="none" strike="noStrike" cap="none">
                <a:solidFill>
                  <a:srgbClr val="000090"/>
                </a:solidFill>
                <a:latin typeface="Arial"/>
                <a:ea typeface="Arial"/>
                <a:cs typeface="Arial"/>
                <a:sym typeface="Arial"/>
              </a:rPr>
              <a:t>Sensitivity or Recall</a:t>
            </a:r>
            <a:r>
              <a:rPr lang="en-US" sz="1800" b="1" i="1" u="none" strike="noStrike" cap="none">
                <a:solidFill>
                  <a:srgbClr val="000090"/>
                </a:solidFill>
                <a:latin typeface="Arial"/>
                <a:ea typeface="Arial"/>
                <a:cs typeface="Arial"/>
                <a:sym typeface="Arial"/>
              </a:rPr>
              <a:t>	Sn=TP/(TP + FN)</a:t>
            </a:r>
            <a:endParaRPr/>
          </a:p>
          <a:p>
            <a:pPr marL="0" marR="0" lvl="0" indent="0" algn="l" rtl="0">
              <a:lnSpc>
                <a:spcPct val="80000"/>
              </a:lnSpc>
              <a:spcBef>
                <a:spcPts val="0"/>
              </a:spcBef>
              <a:spcAft>
                <a:spcPts val="0"/>
              </a:spcAft>
              <a:buNone/>
            </a:pPr>
            <a:endParaRPr sz="1800" b="1" i="1" u="none" strike="noStrike" cap="none">
              <a:solidFill>
                <a:srgbClr val="000090"/>
              </a:solidFill>
              <a:latin typeface="Arial"/>
              <a:ea typeface="Arial"/>
              <a:cs typeface="Arial"/>
              <a:sym typeface="Arial"/>
            </a:endParaRPr>
          </a:p>
          <a:p>
            <a:pPr marL="0" marR="0" lvl="0" indent="0" algn="l" rtl="0">
              <a:lnSpc>
                <a:spcPct val="80000"/>
              </a:lnSpc>
              <a:spcBef>
                <a:spcPts val="0"/>
              </a:spcBef>
              <a:spcAft>
                <a:spcPts val="0"/>
              </a:spcAft>
              <a:buNone/>
            </a:pPr>
            <a:r>
              <a:rPr lang="en-US" sz="2100" b="1" i="1" u="none" strike="noStrike" cap="none">
                <a:solidFill>
                  <a:srgbClr val="000090"/>
                </a:solidFill>
                <a:latin typeface="Arial"/>
                <a:ea typeface="Arial"/>
                <a:cs typeface="Arial"/>
                <a:sym typeface="Arial"/>
              </a:rPr>
              <a:t>Specificity</a:t>
            </a:r>
            <a:r>
              <a:rPr lang="en-US" sz="1800" b="1" i="1" u="none" strike="noStrike" cap="none">
                <a:solidFill>
                  <a:srgbClr val="000090"/>
                </a:solidFill>
                <a:latin typeface="Arial"/>
                <a:ea typeface="Arial"/>
                <a:cs typeface="Arial"/>
                <a:sym typeface="Arial"/>
              </a:rPr>
              <a:t>		Sp=TN/(TN + FP)</a:t>
            </a:r>
            <a:endParaRPr/>
          </a:p>
          <a:p>
            <a:pPr marL="0" marR="0" lvl="0" indent="0" algn="l" rtl="0">
              <a:lnSpc>
                <a:spcPct val="80000"/>
              </a:lnSpc>
              <a:spcBef>
                <a:spcPts val="0"/>
              </a:spcBef>
              <a:spcAft>
                <a:spcPts val="0"/>
              </a:spcAft>
              <a:buNone/>
            </a:pPr>
            <a:endParaRPr sz="1800" b="1" i="1" u="none" strike="noStrike" cap="none">
              <a:solidFill>
                <a:srgbClr val="000090"/>
              </a:solidFill>
              <a:latin typeface="Arial"/>
              <a:ea typeface="Arial"/>
              <a:cs typeface="Arial"/>
              <a:sym typeface="Arial"/>
            </a:endParaRPr>
          </a:p>
          <a:p>
            <a:pPr marL="0" marR="0" lvl="0" indent="0" algn="l" rtl="0">
              <a:lnSpc>
                <a:spcPct val="80000"/>
              </a:lnSpc>
              <a:spcBef>
                <a:spcPts val="0"/>
              </a:spcBef>
              <a:spcAft>
                <a:spcPts val="0"/>
              </a:spcAft>
              <a:buNone/>
            </a:pPr>
            <a:r>
              <a:rPr lang="en-US" sz="2100" b="1" i="1" u="none" strike="noStrike" cap="none">
                <a:solidFill>
                  <a:srgbClr val="000090"/>
                </a:solidFill>
                <a:latin typeface="Arial"/>
                <a:ea typeface="Arial"/>
                <a:cs typeface="Arial"/>
                <a:sym typeface="Arial"/>
              </a:rPr>
              <a:t>Precision</a:t>
            </a:r>
            <a:r>
              <a:rPr lang="en-US" sz="1800" b="1" i="1" u="none" strike="noStrike" cap="none">
                <a:solidFill>
                  <a:srgbClr val="000090"/>
                </a:solidFill>
                <a:latin typeface="Arial"/>
                <a:ea typeface="Arial"/>
                <a:cs typeface="Arial"/>
                <a:sym typeface="Arial"/>
              </a:rPr>
              <a:t>		Pr=TP/(TP + FP)</a:t>
            </a:r>
            <a:endParaRPr/>
          </a:p>
        </p:txBody>
      </p:sp>
      <p:sp>
        <p:nvSpPr>
          <p:cNvPr id="336" name="Google Shape;336;p50"/>
          <p:cNvSpPr txBox="1">
            <a:spLocks noGrp="1"/>
          </p:cNvSpPr>
          <p:nvPr>
            <p:ph type="title"/>
          </p:nvPr>
        </p:nvSpPr>
        <p:spPr>
          <a:xfrm>
            <a:off x="1657350" y="57150"/>
            <a:ext cx="600075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Sensitivity/Specificity</a:t>
            </a:r>
            <a:endParaRPr/>
          </a:p>
        </p:txBody>
      </p:sp>
      <p:cxnSp>
        <p:nvCxnSpPr>
          <p:cNvPr id="337" name="Google Shape;337;p50"/>
          <p:cNvCxnSpPr/>
          <p:nvPr/>
        </p:nvCxnSpPr>
        <p:spPr>
          <a:xfrm>
            <a:off x="2001441" y="1495685"/>
            <a:ext cx="5486400" cy="0"/>
          </a:xfrm>
          <a:prstGeom prst="straightConnector1">
            <a:avLst/>
          </a:prstGeom>
          <a:noFill/>
          <a:ln w="28575" cap="flat" cmpd="sng">
            <a:solidFill>
              <a:schemeClr val="dk1"/>
            </a:solidFill>
            <a:prstDash val="solid"/>
            <a:round/>
            <a:headEnd type="none" w="med" len="med"/>
            <a:tailEnd type="none" w="med" len="med"/>
          </a:ln>
        </p:spPr>
      </p:cxnSp>
      <p:cxnSp>
        <p:nvCxnSpPr>
          <p:cNvPr id="338" name="Google Shape;338;p50"/>
          <p:cNvCxnSpPr/>
          <p:nvPr/>
        </p:nvCxnSpPr>
        <p:spPr>
          <a:xfrm>
            <a:off x="2001441" y="1952885"/>
            <a:ext cx="5486400" cy="0"/>
          </a:xfrm>
          <a:prstGeom prst="straightConnector1">
            <a:avLst/>
          </a:prstGeom>
          <a:noFill/>
          <a:ln w="28575" cap="flat" cmpd="sng">
            <a:solidFill>
              <a:schemeClr val="dk1"/>
            </a:solidFill>
            <a:prstDash val="solid"/>
            <a:round/>
            <a:headEnd type="none" w="med" len="med"/>
            <a:tailEnd type="none" w="med" len="med"/>
          </a:ln>
        </p:spPr>
      </p:cxnSp>
      <p:sp>
        <p:nvSpPr>
          <p:cNvPr id="339" name="Google Shape;339;p50"/>
          <p:cNvSpPr/>
          <p:nvPr/>
        </p:nvSpPr>
        <p:spPr>
          <a:xfrm>
            <a:off x="2687241" y="1381385"/>
            <a:ext cx="1028700" cy="228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40" name="Google Shape;340;p50"/>
          <p:cNvSpPr/>
          <p:nvPr/>
        </p:nvSpPr>
        <p:spPr>
          <a:xfrm>
            <a:off x="4973241" y="1381385"/>
            <a:ext cx="2000250" cy="228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41" name="Google Shape;341;p50"/>
          <p:cNvSpPr/>
          <p:nvPr/>
        </p:nvSpPr>
        <p:spPr>
          <a:xfrm>
            <a:off x="2687241" y="1838585"/>
            <a:ext cx="1485900" cy="228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342" name="Google Shape;342;p50"/>
          <p:cNvSpPr/>
          <p:nvPr/>
        </p:nvSpPr>
        <p:spPr>
          <a:xfrm>
            <a:off x="5487591" y="1838585"/>
            <a:ext cx="1028700" cy="228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cxnSp>
        <p:nvCxnSpPr>
          <p:cNvPr id="343" name="Google Shape;343;p50"/>
          <p:cNvCxnSpPr/>
          <p:nvPr/>
        </p:nvCxnSpPr>
        <p:spPr>
          <a:xfrm rot="10800000">
            <a:off x="268724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4" name="Google Shape;344;p50"/>
          <p:cNvCxnSpPr/>
          <p:nvPr/>
        </p:nvCxnSpPr>
        <p:spPr>
          <a:xfrm>
            <a:off x="371594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5" name="Google Shape;345;p50"/>
          <p:cNvCxnSpPr/>
          <p:nvPr/>
        </p:nvCxnSpPr>
        <p:spPr>
          <a:xfrm>
            <a:off x="417314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6" name="Google Shape;346;p50"/>
          <p:cNvCxnSpPr/>
          <p:nvPr/>
        </p:nvCxnSpPr>
        <p:spPr>
          <a:xfrm>
            <a:off x="497324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7" name="Google Shape;347;p50"/>
          <p:cNvCxnSpPr/>
          <p:nvPr/>
        </p:nvCxnSpPr>
        <p:spPr>
          <a:xfrm>
            <a:off x="548759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8" name="Google Shape;348;p50"/>
          <p:cNvCxnSpPr/>
          <p:nvPr/>
        </p:nvCxnSpPr>
        <p:spPr>
          <a:xfrm>
            <a:off x="6516291" y="1095635"/>
            <a:ext cx="0" cy="971550"/>
          </a:xfrm>
          <a:prstGeom prst="straightConnector1">
            <a:avLst/>
          </a:prstGeom>
          <a:noFill/>
          <a:ln w="28575" cap="flat" cmpd="sng">
            <a:solidFill>
              <a:schemeClr val="dk1"/>
            </a:solidFill>
            <a:prstDash val="solid"/>
            <a:round/>
            <a:headEnd type="none" w="med" len="med"/>
            <a:tailEnd type="none" w="med" len="med"/>
          </a:ln>
        </p:spPr>
      </p:cxnSp>
      <p:cxnSp>
        <p:nvCxnSpPr>
          <p:cNvPr id="349" name="Google Shape;349;p50"/>
          <p:cNvCxnSpPr/>
          <p:nvPr/>
        </p:nvCxnSpPr>
        <p:spPr>
          <a:xfrm>
            <a:off x="6973491" y="1095635"/>
            <a:ext cx="0" cy="971550"/>
          </a:xfrm>
          <a:prstGeom prst="straightConnector1">
            <a:avLst/>
          </a:prstGeom>
          <a:noFill/>
          <a:ln w="28575" cap="flat" cmpd="sng">
            <a:solidFill>
              <a:schemeClr val="dk1"/>
            </a:solidFill>
            <a:prstDash val="solid"/>
            <a:round/>
            <a:headEnd type="none" w="med" len="med"/>
            <a:tailEnd type="none" w="med" len="med"/>
          </a:ln>
        </p:spPr>
      </p:cxnSp>
      <p:sp>
        <p:nvSpPr>
          <p:cNvPr id="350" name="Google Shape;350;p50"/>
          <p:cNvSpPr txBox="1"/>
          <p:nvPr/>
        </p:nvSpPr>
        <p:spPr>
          <a:xfrm>
            <a:off x="2675335" y="951570"/>
            <a:ext cx="470513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TP                 FP     TN            FN     TP                  FN    TN</a:t>
            </a:r>
            <a:endParaRPr/>
          </a:p>
        </p:txBody>
      </p:sp>
      <p:sp>
        <p:nvSpPr>
          <p:cNvPr id="351" name="Google Shape;351;p50"/>
          <p:cNvSpPr txBox="1"/>
          <p:nvPr/>
        </p:nvSpPr>
        <p:spPr>
          <a:xfrm>
            <a:off x="1609725" y="1248035"/>
            <a:ext cx="713657"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1" u="none" strike="noStrike" cap="none">
                <a:solidFill>
                  <a:schemeClr val="dk1"/>
                </a:solidFill>
                <a:latin typeface="Arial"/>
                <a:ea typeface="Arial"/>
                <a:cs typeface="Arial"/>
                <a:sym typeface="Arial"/>
              </a:rPr>
              <a:t>Actual</a:t>
            </a:r>
            <a:endParaRPr/>
          </a:p>
        </p:txBody>
      </p:sp>
      <p:sp>
        <p:nvSpPr>
          <p:cNvPr id="352" name="Google Shape;352;p50"/>
          <p:cNvSpPr txBox="1"/>
          <p:nvPr/>
        </p:nvSpPr>
        <p:spPr>
          <a:xfrm>
            <a:off x="1393032" y="1708807"/>
            <a:ext cx="97334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1" u="none" strike="noStrike" cap="none">
                <a:solidFill>
                  <a:schemeClr val="dk1"/>
                </a:solidFill>
                <a:latin typeface="Arial"/>
                <a:ea typeface="Arial"/>
                <a:cs typeface="Arial"/>
                <a:sym typeface="Arial"/>
              </a:rPr>
              <a:t>Predicted</a:t>
            </a:r>
            <a:endParaRPr/>
          </a:p>
        </p:txBody>
      </p:sp>
      <p:sp>
        <p:nvSpPr>
          <p:cNvPr id="353" name="Google Shape;353;p50"/>
          <p:cNvSpPr txBox="1"/>
          <p:nvPr/>
        </p:nvSpPr>
        <p:spPr>
          <a:xfrm>
            <a:off x="1711013" y="3818399"/>
            <a:ext cx="7432987"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Sensitivity is the True Positive rate, high FN means low Sn</a:t>
            </a:r>
            <a:endParaRPr/>
          </a:p>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Specificity is the True Negative rate, high FP means low Sp</a:t>
            </a:r>
            <a:endParaRPr sz="16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Screening tests need high sensitivity for treatable diseases</a:t>
            </a:r>
            <a:endParaRPr/>
          </a:p>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Surgical decision tests need high specificity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1"/>
          <p:cNvSpPr txBox="1">
            <a:spLocks noGrp="1"/>
          </p:cNvSpPr>
          <p:nvPr>
            <p:ph type="title"/>
          </p:nvPr>
        </p:nvSpPr>
        <p:spPr>
          <a:xfrm>
            <a:off x="745067" y="306917"/>
            <a:ext cx="8015111"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How to Measure sn/sp Together?</a:t>
            </a:r>
            <a:endParaRPr sz="3600"/>
          </a:p>
        </p:txBody>
      </p:sp>
      <p:sp>
        <p:nvSpPr>
          <p:cNvPr id="360" name="Google Shape;360;p51"/>
          <p:cNvSpPr txBox="1">
            <a:spLocks noGrp="1"/>
          </p:cNvSpPr>
          <p:nvPr>
            <p:ph type="body" idx="1"/>
          </p:nvPr>
        </p:nvSpPr>
        <p:spPr>
          <a:xfrm>
            <a:off x="180622" y="1164167"/>
            <a:ext cx="8782755"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100"/>
              <a:buFont typeface="Arial"/>
              <a:buChar char="•"/>
            </a:pPr>
            <a:r>
              <a:rPr lang="en-US" sz="2100"/>
              <a:t>ROC (receiver operating characteristic curve) -- a graphical plot of the sensitivity, or true positive rate, vs. false positive rate, for a binary classifier system as its discrimination threshold is varied</a:t>
            </a:r>
            <a:endParaRPr/>
          </a:p>
          <a:p>
            <a:pPr marL="257175" lvl="0" indent="-257175" algn="l" rtl="0">
              <a:spcBef>
                <a:spcPts val="420"/>
              </a:spcBef>
              <a:spcAft>
                <a:spcPts val="0"/>
              </a:spcAft>
              <a:buSzPts val="2100"/>
              <a:buFont typeface="Arial"/>
              <a:buChar char="•"/>
            </a:pPr>
            <a:r>
              <a:rPr lang="en-US" sz="2100"/>
              <a:t>Often used to assess biomarker predictions</a:t>
            </a:r>
            <a:endParaRPr/>
          </a:p>
        </p:txBody>
      </p:sp>
      <p:pic>
        <p:nvPicPr>
          <p:cNvPr id="361" name="Google Shape;361;p51"/>
          <p:cNvPicPr preferRelativeResize="0"/>
          <p:nvPr/>
        </p:nvPicPr>
        <p:blipFill rotWithShape="1">
          <a:blip r:embed="rId3">
            <a:alphaModFix/>
          </a:blip>
          <a:srcRect/>
          <a:stretch/>
        </p:blipFill>
        <p:spPr>
          <a:xfrm>
            <a:off x="1592687" y="2743200"/>
            <a:ext cx="2331613" cy="2257425"/>
          </a:xfrm>
          <a:prstGeom prst="rect">
            <a:avLst/>
          </a:prstGeom>
          <a:noFill/>
          <a:ln>
            <a:noFill/>
          </a:ln>
        </p:spPr>
      </p:pic>
      <p:sp>
        <p:nvSpPr>
          <p:cNvPr id="362" name="Google Shape;362;p51"/>
          <p:cNvSpPr txBox="1"/>
          <p:nvPr/>
        </p:nvSpPr>
        <p:spPr>
          <a:xfrm>
            <a:off x="4114800" y="2874507"/>
            <a:ext cx="3550972" cy="19620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The ROC curve was first developed by </a:t>
            </a:r>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electrical engineers and radar engineers </a:t>
            </a:r>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during World War II for detecting enemy </a:t>
            </a:r>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planes flying over England</a:t>
            </a:r>
            <a:endParaRPr/>
          </a:p>
          <a:p>
            <a:pPr marL="0" marR="0" lvl="0" indent="0" algn="l" rtl="0">
              <a:lnSpc>
                <a:spcPct val="100000"/>
              </a:lnSpc>
              <a:spcBef>
                <a:spcPts val="0"/>
              </a:spcBef>
              <a:spcAft>
                <a:spcPts val="0"/>
              </a:spcAft>
              <a:buNone/>
            </a:pPr>
            <a:endParaRPr sz="135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True positive = a ‘hit’</a:t>
            </a:r>
            <a:endParaRPr sz="135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False negative = a ‘miss’</a:t>
            </a:r>
            <a:endParaRPr sz="135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False positive = a ‘false alarm’</a:t>
            </a:r>
            <a:endParaRPr sz="135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i="0" u="none" strike="noStrike" cap="none">
                <a:solidFill>
                  <a:schemeClr val="dk1"/>
                </a:solidFill>
                <a:latin typeface="Arial"/>
                <a:ea typeface="Arial"/>
                <a:cs typeface="Arial"/>
                <a:sym typeface="Arial"/>
              </a:rPr>
              <a:t>True negative = correct rejection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457200" y="-46383"/>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Arial"/>
              <a:buNone/>
            </a:pPr>
            <a:r>
              <a:rPr lang="en-US" sz="3600"/>
              <a:t>Agenda (Day 2)</a:t>
            </a:r>
            <a:endParaRPr/>
          </a:p>
        </p:txBody>
      </p:sp>
      <p:graphicFrame>
        <p:nvGraphicFramePr>
          <p:cNvPr id="188" name="Google Shape;188;p34"/>
          <p:cNvGraphicFramePr/>
          <p:nvPr/>
        </p:nvGraphicFramePr>
        <p:xfrm>
          <a:off x="667528" y="944141"/>
          <a:ext cx="3000000" cy="3000000"/>
        </p:xfrm>
        <a:graphic>
          <a:graphicData uri="http://schemas.openxmlformats.org/drawingml/2006/table">
            <a:tbl>
              <a:tblPr firstRow="1" bandRow="1">
                <a:noFill/>
                <a:tableStyleId>{83486CDF-42AC-4966-92BB-C1C1023264AA}</a:tableStyleId>
              </a:tblPr>
              <a:tblGrid>
                <a:gridCol w="2364400">
                  <a:extLst>
                    <a:ext uri="{9D8B030D-6E8A-4147-A177-3AD203B41FA5}">
                      <a16:colId xmlns:a16="http://schemas.microsoft.com/office/drawing/2014/main" val="20000"/>
                    </a:ext>
                  </a:extLst>
                </a:gridCol>
                <a:gridCol w="5608500">
                  <a:extLst>
                    <a:ext uri="{9D8B030D-6E8A-4147-A177-3AD203B41FA5}">
                      <a16:colId xmlns:a16="http://schemas.microsoft.com/office/drawing/2014/main" val="20001"/>
                    </a:ext>
                  </a:extLst>
                </a:gridCol>
              </a:tblGrid>
              <a:tr h="3901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Time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Activity </a:t>
                      </a:r>
                      <a:endParaRPr sz="1400" u="none" strike="noStrike" cap="none"/>
                    </a:p>
                  </a:txBody>
                  <a:tcPr marL="91450" marR="91450" marT="45725" marB="45725"/>
                </a:tc>
                <a:extLst>
                  <a:ext uri="{0D108BD9-81ED-4DB2-BD59-A6C34878D82A}">
                    <a16:rowId xmlns:a16="http://schemas.microsoft.com/office/drawing/2014/main" val="10000"/>
                  </a:ext>
                </a:extLst>
              </a:tr>
              <a:tr h="33837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8:30 – 9;00 </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Arrival </a:t>
                      </a:r>
                      <a:endParaRPr sz="1600" b="1" u="none" strike="noStrike" cap="none"/>
                    </a:p>
                  </a:txBody>
                  <a:tcPr marL="91450" marR="91450" marT="45725" marB="45725"/>
                </a:tc>
                <a:extLst>
                  <a:ext uri="{0D108BD9-81ED-4DB2-BD59-A6C34878D82A}">
                    <a16:rowId xmlns:a16="http://schemas.microsoft.com/office/drawing/2014/main" val="10001"/>
                  </a:ext>
                </a:extLst>
              </a:tr>
              <a:tr h="3383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9:00 – 10:30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rPr>
                        <a:t>The MEGA Metabolomics Assay</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a:t>10:30 – 11:00 </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Coffee</a:t>
                      </a:r>
                      <a:endParaRPr sz="1400" b="1" u="none" strike="noStrike" cap="none"/>
                    </a:p>
                  </a:txBody>
                  <a:tcPr marL="91450" marR="91450" marT="45725" marB="45725"/>
                </a:tc>
                <a:extLst>
                  <a:ext uri="{0D108BD9-81ED-4DB2-BD59-A6C34878D82A}">
                    <a16:rowId xmlns:a16="http://schemas.microsoft.com/office/drawing/2014/main" val="10003"/>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11:00 – 12:00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rPr>
                        <a:t>Introduction to LC-AutoFit</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12:00 – 13:00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Lab: Running LC-AutoFit on Real Data</a:t>
                      </a:r>
                      <a:endParaRPr sz="1400" u="none" strike="noStrike" cap="none"/>
                    </a:p>
                  </a:txBody>
                  <a:tcPr marL="91450" marR="91450" marT="45725" marB="45725"/>
                </a:tc>
                <a:extLst>
                  <a:ext uri="{0D108BD9-81ED-4DB2-BD59-A6C34878D82A}">
                    <a16:rowId xmlns:a16="http://schemas.microsoft.com/office/drawing/2014/main" val="10005"/>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a:t>13:00 – 14:00 </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Lunch </a:t>
                      </a:r>
                      <a:endParaRPr sz="1400" b="1" u="none" strike="noStrike" cap="none"/>
                    </a:p>
                  </a:txBody>
                  <a:tcPr marL="91450" marR="91450" marT="45725" marB="45725"/>
                </a:tc>
                <a:extLst>
                  <a:ext uri="{0D108BD9-81ED-4DB2-BD59-A6C34878D82A}">
                    <a16:rowId xmlns:a16="http://schemas.microsoft.com/office/drawing/2014/main" val="10006"/>
                  </a:ext>
                </a:extLst>
              </a:tr>
              <a:tr h="337800">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14:00 – 15:30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Lab: Running LC-AutoFit on Real Data</a:t>
                      </a:r>
                      <a:endParaRPr sz="1400" u="none" strike="noStrike" cap="none"/>
                    </a:p>
                  </a:txBody>
                  <a:tcPr marL="91450" marR="91450" marT="45725" marB="45725"/>
                </a:tc>
                <a:extLst>
                  <a:ext uri="{0D108BD9-81ED-4DB2-BD59-A6C34878D82A}">
                    <a16:rowId xmlns:a16="http://schemas.microsoft.com/office/drawing/2014/main" val="10007"/>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a:t>15:30 – 16:00 pm</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Coffee</a:t>
                      </a:r>
                      <a:endParaRPr sz="1400" b="1" u="none" strike="noStrike" cap="none"/>
                    </a:p>
                  </a:txBody>
                  <a:tcPr marL="91450" marR="91450" marT="45725" marB="45725"/>
                </a:tc>
                <a:extLst>
                  <a:ext uri="{0D108BD9-81ED-4DB2-BD59-A6C34878D82A}">
                    <a16:rowId xmlns:a16="http://schemas.microsoft.com/office/drawing/2014/main" val="10008"/>
                  </a:ext>
                </a:extLst>
              </a:tr>
              <a:tr h="338375">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16:00 – 17:00 pm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FF0000"/>
                          </a:solidFill>
                        </a:rPr>
                        <a:t>Biomarkers, Ratios and Reference Data</a:t>
                      </a:r>
                      <a:endParaRPr sz="1400" u="none" strike="noStrike" cap="none">
                        <a:solidFill>
                          <a:srgbClr val="FF0000"/>
                        </a:solidFill>
                      </a:endParaRPr>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2"/>
          <p:cNvSpPr txBox="1">
            <a:spLocks noGrp="1"/>
          </p:cNvSpPr>
          <p:nvPr>
            <p:ph type="title"/>
          </p:nvPr>
        </p:nvSpPr>
        <p:spPr>
          <a:xfrm>
            <a:off x="457200" y="193653"/>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Arial"/>
                <a:ea typeface="Arial"/>
                <a:cs typeface="Arial"/>
                <a:sym typeface="Arial"/>
              </a:rPr>
              <a:t>Calculating a ROC Curve</a:t>
            </a:r>
            <a:endParaRPr/>
          </a:p>
        </p:txBody>
      </p:sp>
      <p:pic>
        <p:nvPicPr>
          <p:cNvPr id="369" name="Google Shape;369;p52" descr="Screen Shot 2015-05-27 at 7.49.36 PM.png"/>
          <p:cNvPicPr preferRelativeResize="0"/>
          <p:nvPr/>
        </p:nvPicPr>
        <p:blipFill rotWithShape="1">
          <a:blip r:embed="rId3">
            <a:alphaModFix/>
          </a:blip>
          <a:srcRect/>
          <a:stretch/>
        </p:blipFill>
        <p:spPr>
          <a:xfrm>
            <a:off x="70386" y="1330766"/>
            <a:ext cx="6680802" cy="3073312"/>
          </a:xfrm>
          <a:prstGeom prst="rect">
            <a:avLst/>
          </a:prstGeom>
          <a:noFill/>
          <a:ln>
            <a:noFill/>
          </a:ln>
        </p:spPr>
      </p:pic>
      <p:pic>
        <p:nvPicPr>
          <p:cNvPr id="370" name="Google Shape;370;p52" descr="Screen Shot 2015-05-27 at 7.51.50 PM.png"/>
          <p:cNvPicPr preferRelativeResize="0"/>
          <p:nvPr/>
        </p:nvPicPr>
        <p:blipFill rotWithShape="1">
          <a:blip r:embed="rId4">
            <a:alphaModFix/>
          </a:blip>
          <a:srcRect/>
          <a:stretch/>
        </p:blipFill>
        <p:spPr>
          <a:xfrm>
            <a:off x="6453054" y="3113351"/>
            <a:ext cx="2532460" cy="1757363"/>
          </a:xfrm>
          <a:prstGeom prst="rect">
            <a:avLst/>
          </a:prstGeom>
          <a:noFill/>
          <a:ln>
            <a:noFill/>
          </a:ln>
        </p:spPr>
      </p:pic>
      <p:pic>
        <p:nvPicPr>
          <p:cNvPr id="371" name="Google Shape;371;p52"/>
          <p:cNvPicPr preferRelativeResize="0"/>
          <p:nvPr/>
        </p:nvPicPr>
        <p:blipFill rotWithShape="1">
          <a:blip r:embed="rId5">
            <a:alphaModFix/>
          </a:blip>
          <a:srcRect/>
          <a:stretch/>
        </p:blipFill>
        <p:spPr>
          <a:xfrm>
            <a:off x="6732799" y="1151467"/>
            <a:ext cx="1499216" cy="1499217"/>
          </a:xfrm>
          <a:prstGeom prst="rect">
            <a:avLst/>
          </a:prstGeom>
          <a:noFill/>
          <a:ln>
            <a:noFill/>
          </a:ln>
        </p:spPr>
      </p:pic>
      <p:pic>
        <p:nvPicPr>
          <p:cNvPr id="372" name="Google Shape;372;p52"/>
          <p:cNvPicPr preferRelativeResize="0"/>
          <p:nvPr/>
        </p:nvPicPr>
        <p:blipFill rotWithShape="1">
          <a:blip r:embed="rId6">
            <a:alphaModFix/>
          </a:blip>
          <a:srcRect/>
          <a:stretch/>
        </p:blipFill>
        <p:spPr>
          <a:xfrm>
            <a:off x="7610328" y="1807588"/>
            <a:ext cx="1243373" cy="13538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ROC Curves</a:t>
            </a:r>
            <a:endParaRPr/>
          </a:p>
        </p:txBody>
      </p:sp>
      <p:sp>
        <p:nvSpPr>
          <p:cNvPr id="379" name="Google Shape;379;p53"/>
          <p:cNvSpPr txBox="1">
            <a:spLocks noGrp="1"/>
          </p:cNvSpPr>
          <p:nvPr>
            <p:ph type="body" idx="1"/>
          </p:nvPr>
        </p:nvSpPr>
        <p:spPr>
          <a:xfrm>
            <a:off x="457199" y="1085851"/>
            <a:ext cx="8393289"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t>A good ROC curve should look like a logarithmic curve or ideally like an upside-down “L” or gamma </a:t>
            </a:r>
            <a:r>
              <a:rPr lang="en-US">
                <a:latin typeface="Noto Sans Symbols"/>
                <a:ea typeface="Noto Sans Symbols"/>
                <a:cs typeface="Noto Sans Symbols"/>
                <a:sym typeface="Noto Sans Symbols"/>
              </a:rPr>
              <a:t>Γ</a:t>
            </a:r>
            <a:endParaRPr/>
          </a:p>
          <a:p>
            <a:pPr marL="257175" lvl="0" indent="-257175" algn="l" rtl="0">
              <a:spcBef>
                <a:spcPts val="480"/>
              </a:spcBef>
              <a:spcAft>
                <a:spcPts val="0"/>
              </a:spcAft>
              <a:buSzPts val="2400"/>
              <a:buFont typeface="Arial"/>
              <a:buChar char="•"/>
            </a:pPr>
            <a:r>
              <a:rPr lang="en-US"/>
              <a:t>A poor ROC curve would be a simple straight line with a slope of 1</a:t>
            </a:r>
            <a:endParaRPr/>
          </a:p>
          <a:p>
            <a:pPr marL="257175" lvl="0" indent="-257175" algn="l" rtl="0">
              <a:spcBef>
                <a:spcPts val="480"/>
              </a:spcBef>
              <a:spcAft>
                <a:spcPts val="0"/>
              </a:spcAft>
              <a:buSzPts val="2400"/>
              <a:buFont typeface="Arial"/>
              <a:buChar char="•"/>
            </a:pPr>
            <a:r>
              <a:rPr lang="en-US"/>
              <a:t>The area under an ROC (AUROC) curve is a good measure of the quality of a biomarker or some other discriminator</a:t>
            </a:r>
            <a:endParaRPr/>
          </a:p>
          <a:p>
            <a:pPr marL="257175" lvl="0" indent="-257175" algn="l" rtl="0">
              <a:spcBef>
                <a:spcPts val="480"/>
              </a:spcBef>
              <a:spcAft>
                <a:spcPts val="0"/>
              </a:spcAft>
              <a:buSzPts val="2400"/>
              <a:buFont typeface="Arial"/>
              <a:buChar char="•"/>
            </a:pPr>
            <a:r>
              <a:rPr lang="en-US"/>
              <a:t>AUCs of &gt;0.75 are good, AUCs of 0.5 are terrible, AUCs of 1.00 are perfect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84" name="Google Shape;384;p54"/>
          <p:cNvGrpSpPr/>
          <p:nvPr/>
        </p:nvGrpSpPr>
        <p:grpSpPr>
          <a:xfrm>
            <a:off x="1371600" y="711716"/>
            <a:ext cx="6000044" cy="4431784"/>
            <a:chOff x="996758" y="1452116"/>
            <a:chExt cx="6549544" cy="5391937"/>
          </a:xfrm>
        </p:grpSpPr>
        <p:grpSp>
          <p:nvGrpSpPr>
            <p:cNvPr id="385" name="Google Shape;385;p54"/>
            <p:cNvGrpSpPr/>
            <p:nvPr/>
          </p:nvGrpSpPr>
          <p:grpSpPr>
            <a:xfrm>
              <a:off x="996758" y="1452116"/>
              <a:ext cx="6549544" cy="5391937"/>
              <a:chOff x="996757" y="1073726"/>
              <a:chExt cx="6879033" cy="5783959"/>
            </a:xfrm>
          </p:grpSpPr>
          <p:grpSp>
            <p:nvGrpSpPr>
              <p:cNvPr id="386" name="Google Shape;386;p54"/>
              <p:cNvGrpSpPr/>
              <p:nvPr/>
            </p:nvGrpSpPr>
            <p:grpSpPr>
              <a:xfrm>
                <a:off x="4802874" y="1108414"/>
                <a:ext cx="3072916" cy="2829973"/>
                <a:chOff x="240" y="768"/>
                <a:chExt cx="3919" cy="3557"/>
              </a:xfrm>
            </p:grpSpPr>
            <p:grpSp>
              <p:nvGrpSpPr>
                <p:cNvPr id="387" name="Google Shape;387;p54"/>
                <p:cNvGrpSpPr/>
                <p:nvPr/>
              </p:nvGrpSpPr>
              <p:grpSpPr>
                <a:xfrm>
                  <a:off x="912" y="768"/>
                  <a:ext cx="2880" cy="2880"/>
                  <a:chOff x="1488" y="720"/>
                  <a:chExt cx="2880" cy="2880"/>
                </a:xfrm>
              </p:grpSpPr>
              <p:cxnSp>
                <p:nvCxnSpPr>
                  <p:cNvPr id="388" name="Google Shape;388;p54"/>
                  <p:cNvCxnSpPr/>
                  <p:nvPr/>
                </p:nvCxnSpPr>
                <p:spPr>
                  <a:xfrm>
                    <a:off x="1488" y="720"/>
                    <a:ext cx="2880" cy="0"/>
                  </a:xfrm>
                  <a:prstGeom prst="straightConnector1">
                    <a:avLst/>
                  </a:prstGeom>
                  <a:solidFill>
                    <a:schemeClr val="lt1"/>
                  </a:solidFill>
                  <a:ln w="12700" cap="flat" cmpd="sng">
                    <a:solidFill>
                      <a:schemeClr val="dk1"/>
                    </a:solidFill>
                    <a:prstDash val="solid"/>
                    <a:round/>
                    <a:headEnd type="none" w="sm" len="sm"/>
                    <a:tailEnd type="none" w="sm" len="sm"/>
                  </a:ln>
                </p:spPr>
              </p:cxnSp>
              <p:cxnSp>
                <p:nvCxnSpPr>
                  <p:cNvPr id="389" name="Google Shape;389;p54"/>
                  <p:cNvCxnSpPr/>
                  <p:nvPr/>
                </p:nvCxnSpPr>
                <p:spPr>
                  <a:xfrm>
                    <a:off x="4368" y="720"/>
                    <a:ext cx="0" cy="2880"/>
                  </a:xfrm>
                  <a:prstGeom prst="straightConnector1">
                    <a:avLst/>
                  </a:prstGeom>
                  <a:solidFill>
                    <a:schemeClr val="lt1"/>
                  </a:solidFill>
                  <a:ln w="12700" cap="flat" cmpd="sng">
                    <a:solidFill>
                      <a:schemeClr val="dk1"/>
                    </a:solidFill>
                    <a:prstDash val="solid"/>
                    <a:round/>
                    <a:headEnd type="none" w="sm" len="sm"/>
                    <a:tailEnd type="none" w="sm" len="sm"/>
                  </a:ln>
                </p:spPr>
              </p:cxnSp>
            </p:grpSp>
            <p:grpSp>
              <p:nvGrpSpPr>
                <p:cNvPr id="390" name="Google Shape;390;p54"/>
                <p:cNvGrpSpPr/>
                <p:nvPr/>
              </p:nvGrpSpPr>
              <p:grpSpPr>
                <a:xfrm>
                  <a:off x="240" y="768"/>
                  <a:ext cx="672" cy="3226"/>
                  <a:chOff x="816" y="720"/>
                  <a:chExt cx="672" cy="3226"/>
                </a:xfrm>
              </p:grpSpPr>
              <p:cxnSp>
                <p:nvCxnSpPr>
                  <p:cNvPr id="391" name="Google Shape;391;p54"/>
                  <p:cNvCxnSpPr/>
                  <p:nvPr/>
                </p:nvCxnSpPr>
                <p:spPr>
                  <a:xfrm rot="10800000">
                    <a:off x="1488" y="72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392" name="Google Shape;392;p54"/>
                  <p:cNvSpPr txBox="1"/>
                  <p:nvPr/>
                </p:nvSpPr>
                <p:spPr>
                  <a:xfrm rot="-5400000">
                    <a:off x="724" y="1663"/>
                    <a:ext cx="965" cy="41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TPR</a:t>
                    </a:r>
                    <a:endParaRPr/>
                  </a:p>
                </p:txBody>
              </p:sp>
              <p:sp>
                <p:nvSpPr>
                  <p:cNvPr id="393" name="Google Shape;393;p54"/>
                  <p:cNvSpPr txBox="1"/>
                  <p:nvPr/>
                </p:nvSpPr>
                <p:spPr>
                  <a:xfrm>
                    <a:off x="1046" y="3407"/>
                    <a:ext cx="394" cy="53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000000"/>
                        </a:solidFill>
                        <a:latin typeface="Arial"/>
                        <a:ea typeface="Arial"/>
                        <a:cs typeface="Arial"/>
                        <a:sym typeface="Arial"/>
                      </a:rPr>
                      <a:t>0%</a:t>
                    </a:r>
                    <a:endParaRPr/>
                  </a:p>
                </p:txBody>
              </p:sp>
              <p:sp>
                <p:nvSpPr>
                  <p:cNvPr id="394" name="Google Shape;394;p54"/>
                  <p:cNvSpPr txBox="1"/>
                  <p:nvPr/>
                </p:nvSpPr>
                <p:spPr>
                  <a:xfrm>
                    <a:off x="816" y="767"/>
                    <a:ext cx="624" cy="5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nvGrpSpPr>
                <p:cNvPr id="395" name="Google Shape;395;p54"/>
                <p:cNvGrpSpPr/>
                <p:nvPr/>
              </p:nvGrpSpPr>
              <p:grpSpPr>
                <a:xfrm>
                  <a:off x="816" y="3648"/>
                  <a:ext cx="3343" cy="677"/>
                  <a:chOff x="1392" y="3600"/>
                  <a:chExt cx="3343" cy="677"/>
                </a:xfrm>
              </p:grpSpPr>
              <p:cxnSp>
                <p:nvCxnSpPr>
                  <p:cNvPr id="396" name="Google Shape;396;p54"/>
                  <p:cNvCxnSpPr/>
                  <p:nvPr/>
                </p:nvCxnSpPr>
                <p:spPr>
                  <a:xfrm rot="10800000">
                    <a:off x="2928" y="216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397" name="Google Shape;397;p54"/>
                  <p:cNvSpPr txBox="1"/>
                  <p:nvPr/>
                </p:nvSpPr>
                <p:spPr>
                  <a:xfrm>
                    <a:off x="2583" y="3652"/>
                    <a:ext cx="1200" cy="41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FPR</a:t>
                    </a:r>
                    <a:endParaRPr/>
                  </a:p>
                </p:txBody>
              </p:sp>
              <p:sp>
                <p:nvSpPr>
                  <p:cNvPr id="398" name="Google Shape;398;p54"/>
                  <p:cNvSpPr txBox="1"/>
                  <p:nvPr/>
                </p:nvSpPr>
                <p:spPr>
                  <a:xfrm>
                    <a:off x="1392" y="3696"/>
                    <a:ext cx="528" cy="5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0%</a:t>
                    </a:r>
                    <a:endParaRPr/>
                  </a:p>
                </p:txBody>
              </p:sp>
              <p:sp>
                <p:nvSpPr>
                  <p:cNvPr id="399" name="Google Shape;399;p54"/>
                  <p:cNvSpPr txBox="1"/>
                  <p:nvPr/>
                </p:nvSpPr>
                <p:spPr>
                  <a:xfrm>
                    <a:off x="3984" y="3647"/>
                    <a:ext cx="751" cy="5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sp>
              <p:nvSpPr>
                <p:cNvPr id="400" name="Google Shape;400;p54"/>
                <p:cNvSpPr/>
                <p:nvPr/>
              </p:nvSpPr>
              <p:spPr>
                <a:xfrm>
                  <a:off x="3216" y="768"/>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1" name="Google Shape;401;p54"/>
                <p:cNvSpPr/>
                <p:nvPr/>
              </p:nvSpPr>
              <p:spPr>
                <a:xfrm>
                  <a:off x="2784" y="864"/>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2" name="Google Shape;402;p54"/>
                <p:cNvSpPr/>
                <p:nvPr/>
              </p:nvSpPr>
              <p:spPr>
                <a:xfrm>
                  <a:off x="2352" y="1200"/>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3" name="Google Shape;403;p54"/>
                <p:cNvSpPr/>
                <p:nvPr/>
              </p:nvSpPr>
              <p:spPr>
                <a:xfrm>
                  <a:off x="2016" y="1488"/>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4" name="Google Shape;404;p54"/>
                <p:cNvSpPr/>
                <p:nvPr/>
              </p:nvSpPr>
              <p:spPr>
                <a:xfrm>
                  <a:off x="1680" y="1920"/>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5" name="Google Shape;405;p54"/>
                <p:cNvSpPr/>
                <p:nvPr/>
              </p:nvSpPr>
              <p:spPr>
                <a:xfrm>
                  <a:off x="1344" y="2352"/>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6" name="Google Shape;406;p54"/>
                <p:cNvSpPr/>
                <p:nvPr/>
              </p:nvSpPr>
              <p:spPr>
                <a:xfrm>
                  <a:off x="1104" y="2880"/>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7" name="Google Shape;407;p54"/>
                <p:cNvSpPr/>
                <p:nvPr/>
              </p:nvSpPr>
              <p:spPr>
                <a:xfrm>
                  <a:off x="960" y="3456"/>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08" name="Google Shape;408;p54"/>
                <p:cNvSpPr/>
                <p:nvPr/>
              </p:nvSpPr>
              <p:spPr>
                <a:xfrm>
                  <a:off x="912" y="768"/>
                  <a:ext cx="2880" cy="2880"/>
                </a:xfrm>
                <a:custGeom>
                  <a:avLst/>
                  <a:gdLst/>
                  <a:ahLst/>
                  <a:cxnLst/>
                  <a:rect l="l" t="t" r="r" b="b"/>
                  <a:pathLst>
                    <a:path w="2880" h="2880" extrusionOk="0">
                      <a:moveTo>
                        <a:pt x="2880" y="0"/>
                      </a:moveTo>
                      <a:cubicBezTo>
                        <a:pt x="2672" y="12"/>
                        <a:pt x="2464" y="24"/>
                        <a:pt x="2304" y="48"/>
                      </a:cubicBezTo>
                      <a:cubicBezTo>
                        <a:pt x="2144" y="72"/>
                        <a:pt x="2064" y="80"/>
                        <a:pt x="1920" y="144"/>
                      </a:cubicBezTo>
                      <a:cubicBezTo>
                        <a:pt x="1776" y="208"/>
                        <a:pt x="1576" y="328"/>
                        <a:pt x="1440" y="432"/>
                      </a:cubicBezTo>
                      <a:cubicBezTo>
                        <a:pt x="1304" y="536"/>
                        <a:pt x="1216" y="644"/>
                        <a:pt x="1104" y="768"/>
                      </a:cubicBezTo>
                      <a:cubicBezTo>
                        <a:pt x="992" y="892"/>
                        <a:pt x="870" y="1040"/>
                        <a:pt x="766" y="1176"/>
                      </a:cubicBezTo>
                      <a:cubicBezTo>
                        <a:pt x="662" y="1312"/>
                        <a:pt x="568" y="1428"/>
                        <a:pt x="480" y="1584"/>
                      </a:cubicBezTo>
                      <a:cubicBezTo>
                        <a:pt x="392" y="1740"/>
                        <a:pt x="312" y="1920"/>
                        <a:pt x="240" y="2112"/>
                      </a:cubicBezTo>
                      <a:cubicBezTo>
                        <a:pt x="168" y="2304"/>
                        <a:pt x="88" y="2608"/>
                        <a:pt x="48" y="2736"/>
                      </a:cubicBezTo>
                      <a:cubicBezTo>
                        <a:pt x="8" y="2864"/>
                        <a:pt x="8" y="2856"/>
                        <a:pt x="0" y="2880"/>
                      </a:cubicBezTo>
                    </a:path>
                  </a:pathLst>
                </a:cu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409" name="Google Shape;409;p54"/>
              <p:cNvGrpSpPr/>
              <p:nvPr/>
            </p:nvGrpSpPr>
            <p:grpSpPr>
              <a:xfrm>
                <a:off x="1055610" y="1073726"/>
                <a:ext cx="3092409" cy="2837381"/>
                <a:chOff x="1488" y="896"/>
                <a:chExt cx="3920" cy="3572"/>
              </a:xfrm>
            </p:grpSpPr>
            <p:grpSp>
              <p:nvGrpSpPr>
                <p:cNvPr id="410" name="Google Shape;410;p54"/>
                <p:cNvGrpSpPr/>
                <p:nvPr/>
              </p:nvGrpSpPr>
              <p:grpSpPr>
                <a:xfrm>
                  <a:off x="2160" y="912"/>
                  <a:ext cx="2880" cy="2880"/>
                  <a:chOff x="1488" y="720"/>
                  <a:chExt cx="2880" cy="2880"/>
                </a:xfrm>
              </p:grpSpPr>
              <p:cxnSp>
                <p:nvCxnSpPr>
                  <p:cNvPr id="411" name="Google Shape;411;p54"/>
                  <p:cNvCxnSpPr/>
                  <p:nvPr/>
                </p:nvCxnSpPr>
                <p:spPr>
                  <a:xfrm>
                    <a:off x="1488" y="720"/>
                    <a:ext cx="2880" cy="0"/>
                  </a:xfrm>
                  <a:prstGeom prst="straightConnector1">
                    <a:avLst/>
                  </a:prstGeom>
                  <a:solidFill>
                    <a:schemeClr val="lt1"/>
                  </a:solidFill>
                  <a:ln w="12700" cap="flat" cmpd="sng">
                    <a:solidFill>
                      <a:schemeClr val="dk1"/>
                    </a:solidFill>
                    <a:prstDash val="solid"/>
                    <a:round/>
                    <a:headEnd type="none" w="sm" len="sm"/>
                    <a:tailEnd type="none" w="sm" len="sm"/>
                  </a:ln>
                </p:spPr>
              </p:cxnSp>
              <p:cxnSp>
                <p:nvCxnSpPr>
                  <p:cNvPr id="412" name="Google Shape;412;p54"/>
                  <p:cNvCxnSpPr/>
                  <p:nvPr/>
                </p:nvCxnSpPr>
                <p:spPr>
                  <a:xfrm>
                    <a:off x="4368" y="720"/>
                    <a:ext cx="0" cy="2880"/>
                  </a:xfrm>
                  <a:prstGeom prst="straightConnector1">
                    <a:avLst/>
                  </a:prstGeom>
                  <a:solidFill>
                    <a:schemeClr val="lt1"/>
                  </a:solidFill>
                  <a:ln w="12700" cap="flat" cmpd="sng">
                    <a:solidFill>
                      <a:schemeClr val="dk1"/>
                    </a:solidFill>
                    <a:prstDash val="solid"/>
                    <a:round/>
                    <a:headEnd type="none" w="sm" len="sm"/>
                    <a:tailEnd type="none" w="sm" len="sm"/>
                  </a:ln>
                </p:spPr>
              </p:cxnSp>
            </p:grpSp>
            <p:grpSp>
              <p:nvGrpSpPr>
                <p:cNvPr id="413" name="Google Shape;413;p54"/>
                <p:cNvGrpSpPr/>
                <p:nvPr/>
              </p:nvGrpSpPr>
              <p:grpSpPr>
                <a:xfrm>
                  <a:off x="1488" y="912"/>
                  <a:ext cx="672" cy="3228"/>
                  <a:chOff x="816" y="720"/>
                  <a:chExt cx="672" cy="3228"/>
                </a:xfrm>
              </p:grpSpPr>
              <p:cxnSp>
                <p:nvCxnSpPr>
                  <p:cNvPr id="414" name="Google Shape;414;p54"/>
                  <p:cNvCxnSpPr/>
                  <p:nvPr/>
                </p:nvCxnSpPr>
                <p:spPr>
                  <a:xfrm rot="10800000">
                    <a:off x="1488" y="72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15" name="Google Shape;415;p54"/>
                  <p:cNvSpPr txBox="1"/>
                  <p:nvPr/>
                </p:nvSpPr>
                <p:spPr>
                  <a:xfrm rot="-5400000">
                    <a:off x="694" y="1633"/>
                    <a:ext cx="917" cy="4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TPR</a:t>
                    </a:r>
                    <a:endParaRPr/>
                  </a:p>
                </p:txBody>
              </p:sp>
              <p:sp>
                <p:nvSpPr>
                  <p:cNvPr id="416" name="Google Shape;416;p54"/>
                  <p:cNvSpPr txBox="1"/>
                  <p:nvPr/>
                </p:nvSpPr>
                <p:spPr>
                  <a:xfrm>
                    <a:off x="982" y="3408"/>
                    <a:ext cx="458" cy="54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000000"/>
                        </a:solidFill>
                        <a:latin typeface="Arial"/>
                        <a:ea typeface="Arial"/>
                        <a:cs typeface="Arial"/>
                        <a:sym typeface="Arial"/>
                      </a:rPr>
                      <a:t>0%</a:t>
                    </a:r>
                    <a:endParaRPr/>
                  </a:p>
                </p:txBody>
              </p:sp>
              <p:sp>
                <p:nvSpPr>
                  <p:cNvPr id="417" name="Google Shape;417;p54"/>
                  <p:cNvSpPr txBox="1"/>
                  <p:nvPr/>
                </p:nvSpPr>
                <p:spPr>
                  <a:xfrm>
                    <a:off x="816" y="769"/>
                    <a:ext cx="624" cy="58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nvGrpSpPr>
                <p:cNvPr id="418" name="Google Shape;418;p54"/>
                <p:cNvGrpSpPr/>
                <p:nvPr/>
              </p:nvGrpSpPr>
              <p:grpSpPr>
                <a:xfrm>
                  <a:off x="2062" y="3792"/>
                  <a:ext cx="3346" cy="676"/>
                  <a:chOff x="1390" y="3600"/>
                  <a:chExt cx="3346" cy="676"/>
                </a:xfrm>
              </p:grpSpPr>
              <p:cxnSp>
                <p:nvCxnSpPr>
                  <p:cNvPr id="419" name="Google Shape;419;p54"/>
                  <p:cNvCxnSpPr/>
                  <p:nvPr/>
                </p:nvCxnSpPr>
                <p:spPr>
                  <a:xfrm rot="10800000">
                    <a:off x="2928" y="216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20" name="Google Shape;420;p54"/>
                  <p:cNvSpPr txBox="1"/>
                  <p:nvPr/>
                </p:nvSpPr>
                <p:spPr>
                  <a:xfrm>
                    <a:off x="2561" y="3660"/>
                    <a:ext cx="1280" cy="41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FPR</a:t>
                    </a:r>
                    <a:endParaRPr/>
                  </a:p>
                </p:txBody>
              </p:sp>
              <p:sp>
                <p:nvSpPr>
                  <p:cNvPr id="421" name="Google Shape;421;p54"/>
                  <p:cNvSpPr txBox="1"/>
                  <p:nvPr/>
                </p:nvSpPr>
                <p:spPr>
                  <a:xfrm>
                    <a:off x="1390" y="3694"/>
                    <a:ext cx="540" cy="58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0%</a:t>
                    </a:r>
                    <a:endParaRPr/>
                  </a:p>
                </p:txBody>
              </p:sp>
              <p:sp>
                <p:nvSpPr>
                  <p:cNvPr id="422" name="Google Shape;422;p54"/>
                  <p:cNvSpPr txBox="1"/>
                  <p:nvPr/>
                </p:nvSpPr>
                <p:spPr>
                  <a:xfrm>
                    <a:off x="3984" y="3647"/>
                    <a:ext cx="752" cy="58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sp>
              <p:nvSpPr>
                <p:cNvPr id="423" name="Google Shape;423;p54"/>
                <p:cNvSpPr/>
                <p:nvPr/>
              </p:nvSpPr>
              <p:spPr>
                <a:xfrm>
                  <a:off x="3552" y="912"/>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4" name="Google Shape;424;p54"/>
                <p:cNvSpPr/>
                <p:nvPr/>
              </p:nvSpPr>
              <p:spPr>
                <a:xfrm>
                  <a:off x="3024" y="1008"/>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5" name="Google Shape;425;p54"/>
                <p:cNvSpPr/>
                <p:nvPr/>
              </p:nvSpPr>
              <p:spPr>
                <a:xfrm>
                  <a:off x="2640" y="1152"/>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6" name="Google Shape;426;p54"/>
                <p:cNvSpPr/>
                <p:nvPr/>
              </p:nvSpPr>
              <p:spPr>
                <a:xfrm>
                  <a:off x="2400" y="1488"/>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7" name="Google Shape;427;p54"/>
                <p:cNvSpPr/>
                <p:nvPr/>
              </p:nvSpPr>
              <p:spPr>
                <a:xfrm>
                  <a:off x="2256" y="2208"/>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8" name="Google Shape;428;p54"/>
                <p:cNvSpPr/>
                <p:nvPr/>
              </p:nvSpPr>
              <p:spPr>
                <a:xfrm>
                  <a:off x="2208" y="2784"/>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29" name="Google Shape;429;p54"/>
                <p:cNvSpPr/>
                <p:nvPr/>
              </p:nvSpPr>
              <p:spPr>
                <a:xfrm>
                  <a:off x="2160" y="3264"/>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30" name="Google Shape;430;p54"/>
                <p:cNvSpPr/>
                <p:nvPr/>
              </p:nvSpPr>
              <p:spPr>
                <a:xfrm>
                  <a:off x="2160" y="3504"/>
                  <a:ext cx="48" cy="48"/>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31" name="Google Shape;431;p54"/>
                <p:cNvSpPr/>
                <p:nvPr/>
              </p:nvSpPr>
              <p:spPr>
                <a:xfrm>
                  <a:off x="2152" y="896"/>
                  <a:ext cx="2888" cy="2896"/>
                </a:xfrm>
                <a:custGeom>
                  <a:avLst/>
                  <a:gdLst/>
                  <a:ahLst/>
                  <a:cxnLst/>
                  <a:rect l="l" t="t" r="r" b="b"/>
                  <a:pathLst>
                    <a:path w="2888" h="2896" extrusionOk="0">
                      <a:moveTo>
                        <a:pt x="2888" y="16"/>
                      </a:moveTo>
                      <a:cubicBezTo>
                        <a:pt x="2312" y="8"/>
                        <a:pt x="1736" y="0"/>
                        <a:pt x="1400" y="16"/>
                      </a:cubicBezTo>
                      <a:cubicBezTo>
                        <a:pt x="1064" y="32"/>
                        <a:pt x="1024" y="64"/>
                        <a:pt x="872" y="112"/>
                      </a:cubicBezTo>
                      <a:cubicBezTo>
                        <a:pt x="720" y="160"/>
                        <a:pt x="592" y="216"/>
                        <a:pt x="488" y="304"/>
                      </a:cubicBezTo>
                      <a:cubicBezTo>
                        <a:pt x="384" y="392"/>
                        <a:pt x="312" y="464"/>
                        <a:pt x="248" y="640"/>
                      </a:cubicBezTo>
                      <a:cubicBezTo>
                        <a:pt x="184" y="816"/>
                        <a:pt x="136" y="1144"/>
                        <a:pt x="104" y="1360"/>
                      </a:cubicBezTo>
                      <a:cubicBezTo>
                        <a:pt x="72" y="1576"/>
                        <a:pt x="72" y="1760"/>
                        <a:pt x="56" y="1936"/>
                      </a:cubicBezTo>
                      <a:cubicBezTo>
                        <a:pt x="40" y="2112"/>
                        <a:pt x="16" y="2256"/>
                        <a:pt x="8" y="2416"/>
                      </a:cubicBezTo>
                      <a:cubicBezTo>
                        <a:pt x="0" y="2576"/>
                        <a:pt x="8" y="2816"/>
                        <a:pt x="8" y="2896"/>
                      </a:cubicBezTo>
                    </a:path>
                  </a:pathLst>
                </a:cu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432" name="Google Shape;432;p54"/>
              <p:cNvGrpSpPr/>
              <p:nvPr/>
            </p:nvGrpSpPr>
            <p:grpSpPr>
              <a:xfrm>
                <a:off x="996757" y="3861074"/>
                <a:ext cx="6817603" cy="2996611"/>
                <a:chOff x="990600" y="2880975"/>
                <a:chExt cx="7003834" cy="2912203"/>
              </a:xfrm>
            </p:grpSpPr>
            <p:sp>
              <p:nvSpPr>
                <p:cNvPr id="433" name="Google Shape;433;p54"/>
                <p:cNvSpPr txBox="1"/>
                <p:nvPr/>
              </p:nvSpPr>
              <p:spPr>
                <a:xfrm>
                  <a:off x="2022447" y="3785512"/>
                  <a:ext cx="1711354" cy="44919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Arial"/>
                      <a:ea typeface="Arial"/>
                      <a:cs typeface="Arial"/>
                      <a:sym typeface="Arial"/>
                    </a:rPr>
                    <a:t>Best test</a:t>
                  </a:r>
                  <a:endParaRPr/>
                </a:p>
              </p:txBody>
            </p:sp>
            <p:grpSp>
              <p:nvGrpSpPr>
                <p:cNvPr id="434" name="Google Shape;434;p54"/>
                <p:cNvGrpSpPr/>
                <p:nvPr/>
              </p:nvGrpSpPr>
              <p:grpSpPr>
                <a:xfrm>
                  <a:off x="990600" y="2880975"/>
                  <a:ext cx="7003834" cy="2912203"/>
                  <a:chOff x="990600" y="2286000"/>
                  <a:chExt cx="7311695" cy="2950544"/>
                </a:xfrm>
              </p:grpSpPr>
              <p:grpSp>
                <p:nvGrpSpPr>
                  <p:cNvPr id="435" name="Google Shape;435;p54"/>
                  <p:cNvGrpSpPr/>
                  <p:nvPr/>
                </p:nvGrpSpPr>
                <p:grpSpPr>
                  <a:xfrm>
                    <a:off x="990600" y="2286000"/>
                    <a:ext cx="3379643" cy="2950544"/>
                    <a:chOff x="240" y="768"/>
                    <a:chExt cx="3903" cy="3516"/>
                  </a:xfrm>
                </p:grpSpPr>
                <p:grpSp>
                  <p:nvGrpSpPr>
                    <p:cNvPr id="436" name="Google Shape;436;p54"/>
                    <p:cNvGrpSpPr/>
                    <p:nvPr/>
                  </p:nvGrpSpPr>
                  <p:grpSpPr>
                    <a:xfrm>
                      <a:off x="912" y="768"/>
                      <a:ext cx="2880" cy="2880"/>
                      <a:chOff x="1488" y="720"/>
                      <a:chExt cx="2880" cy="2880"/>
                    </a:xfrm>
                  </p:grpSpPr>
                  <p:cxnSp>
                    <p:nvCxnSpPr>
                      <p:cNvPr id="437" name="Google Shape;437;p54"/>
                      <p:cNvCxnSpPr/>
                      <p:nvPr/>
                    </p:nvCxnSpPr>
                    <p:spPr>
                      <a:xfrm>
                        <a:off x="1488" y="720"/>
                        <a:ext cx="2880" cy="0"/>
                      </a:xfrm>
                      <a:prstGeom prst="straightConnector1">
                        <a:avLst/>
                      </a:prstGeom>
                      <a:solidFill>
                        <a:schemeClr val="lt1"/>
                      </a:solidFill>
                      <a:ln w="12700" cap="flat" cmpd="sng">
                        <a:solidFill>
                          <a:schemeClr val="dk1"/>
                        </a:solidFill>
                        <a:prstDash val="solid"/>
                        <a:round/>
                        <a:headEnd type="none" w="sm" len="sm"/>
                        <a:tailEnd type="none" w="sm" len="sm"/>
                      </a:ln>
                    </p:spPr>
                  </p:cxnSp>
                  <p:cxnSp>
                    <p:nvCxnSpPr>
                      <p:cNvPr id="438" name="Google Shape;438;p54"/>
                      <p:cNvCxnSpPr/>
                      <p:nvPr/>
                    </p:nvCxnSpPr>
                    <p:spPr>
                      <a:xfrm>
                        <a:off x="4368" y="720"/>
                        <a:ext cx="0" cy="2880"/>
                      </a:xfrm>
                      <a:prstGeom prst="straightConnector1">
                        <a:avLst/>
                      </a:prstGeom>
                      <a:solidFill>
                        <a:schemeClr val="lt1"/>
                      </a:solidFill>
                      <a:ln w="12700" cap="flat" cmpd="sng">
                        <a:solidFill>
                          <a:schemeClr val="dk1"/>
                        </a:solidFill>
                        <a:prstDash val="solid"/>
                        <a:round/>
                        <a:headEnd type="none" w="sm" len="sm"/>
                        <a:tailEnd type="none" w="sm" len="sm"/>
                      </a:ln>
                    </p:spPr>
                  </p:cxnSp>
                </p:grpSp>
                <p:grpSp>
                  <p:nvGrpSpPr>
                    <p:cNvPr id="439" name="Google Shape;439;p54"/>
                    <p:cNvGrpSpPr/>
                    <p:nvPr/>
                  </p:nvGrpSpPr>
                  <p:grpSpPr>
                    <a:xfrm>
                      <a:off x="240" y="768"/>
                      <a:ext cx="787" cy="3015"/>
                      <a:chOff x="816" y="720"/>
                      <a:chExt cx="787" cy="3015"/>
                    </a:xfrm>
                  </p:grpSpPr>
                  <p:cxnSp>
                    <p:nvCxnSpPr>
                      <p:cNvPr id="440" name="Google Shape;440;p54"/>
                      <p:cNvCxnSpPr/>
                      <p:nvPr/>
                    </p:nvCxnSpPr>
                    <p:spPr>
                      <a:xfrm rot="10800000">
                        <a:off x="1488" y="72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41" name="Google Shape;441;p54"/>
                      <p:cNvSpPr txBox="1"/>
                      <p:nvPr/>
                    </p:nvSpPr>
                    <p:spPr>
                      <a:xfrm rot="-5400000">
                        <a:off x="779" y="1640"/>
                        <a:ext cx="913" cy="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TPR</a:t>
                        </a:r>
                        <a:endParaRPr/>
                      </a:p>
                    </p:txBody>
                  </p:sp>
                  <p:sp>
                    <p:nvSpPr>
                      <p:cNvPr id="442" name="Google Shape;442;p54"/>
                      <p:cNvSpPr txBox="1"/>
                      <p:nvPr/>
                    </p:nvSpPr>
                    <p:spPr>
                      <a:xfrm>
                        <a:off x="1049" y="3406"/>
                        <a:ext cx="554" cy="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000000"/>
                            </a:solidFill>
                            <a:latin typeface="Arial"/>
                            <a:ea typeface="Arial"/>
                            <a:cs typeface="Arial"/>
                            <a:sym typeface="Arial"/>
                          </a:rPr>
                          <a:t>0%</a:t>
                        </a:r>
                        <a:endParaRPr/>
                      </a:p>
                    </p:txBody>
                  </p:sp>
                  <p:sp>
                    <p:nvSpPr>
                      <p:cNvPr id="443" name="Google Shape;443;p54"/>
                      <p:cNvSpPr txBox="1"/>
                      <p:nvPr/>
                    </p:nvSpPr>
                    <p:spPr>
                      <a:xfrm>
                        <a:off x="816" y="767"/>
                        <a:ext cx="625" cy="5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nvGrpSpPr>
                    <p:cNvPr id="444" name="Google Shape;444;p54"/>
                    <p:cNvGrpSpPr/>
                    <p:nvPr/>
                  </p:nvGrpSpPr>
                  <p:grpSpPr>
                    <a:xfrm>
                      <a:off x="818" y="3648"/>
                      <a:ext cx="3325" cy="636"/>
                      <a:chOff x="1394" y="3600"/>
                      <a:chExt cx="3325" cy="636"/>
                    </a:xfrm>
                  </p:grpSpPr>
                  <p:cxnSp>
                    <p:nvCxnSpPr>
                      <p:cNvPr id="445" name="Google Shape;445;p54"/>
                      <p:cNvCxnSpPr/>
                      <p:nvPr/>
                    </p:nvCxnSpPr>
                    <p:spPr>
                      <a:xfrm rot="10800000">
                        <a:off x="2928" y="216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46" name="Google Shape;446;p54"/>
                      <p:cNvSpPr txBox="1"/>
                      <p:nvPr/>
                    </p:nvSpPr>
                    <p:spPr>
                      <a:xfrm>
                        <a:off x="2593" y="3666"/>
                        <a:ext cx="1248" cy="38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FRR</a:t>
                        </a:r>
                        <a:endParaRPr/>
                      </a:p>
                    </p:txBody>
                  </p:sp>
                  <p:sp>
                    <p:nvSpPr>
                      <p:cNvPr id="447" name="Google Shape;447;p54"/>
                      <p:cNvSpPr txBox="1"/>
                      <p:nvPr/>
                    </p:nvSpPr>
                    <p:spPr>
                      <a:xfrm>
                        <a:off x="1394" y="3694"/>
                        <a:ext cx="437" cy="5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0%</a:t>
                        </a:r>
                        <a:endParaRPr/>
                      </a:p>
                    </p:txBody>
                  </p:sp>
                  <p:sp>
                    <p:nvSpPr>
                      <p:cNvPr id="448" name="Google Shape;448;p54"/>
                      <p:cNvSpPr txBox="1"/>
                      <p:nvPr/>
                    </p:nvSpPr>
                    <p:spPr>
                      <a:xfrm>
                        <a:off x="3984" y="3646"/>
                        <a:ext cx="735" cy="54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grpSp>
                <p:nvGrpSpPr>
                  <p:cNvPr id="449" name="Google Shape;449;p54"/>
                  <p:cNvGrpSpPr/>
                  <p:nvPr/>
                </p:nvGrpSpPr>
                <p:grpSpPr>
                  <a:xfrm>
                    <a:off x="1600200" y="2286000"/>
                    <a:ext cx="6702095" cy="2858499"/>
                    <a:chOff x="1600200" y="2286000"/>
                    <a:chExt cx="6702095" cy="2858499"/>
                  </a:xfrm>
                </p:grpSpPr>
                <p:grpSp>
                  <p:nvGrpSpPr>
                    <p:cNvPr id="450" name="Google Shape;450;p54"/>
                    <p:cNvGrpSpPr/>
                    <p:nvPr/>
                  </p:nvGrpSpPr>
                  <p:grpSpPr>
                    <a:xfrm>
                      <a:off x="5105400" y="2286000"/>
                      <a:ext cx="3196895" cy="2858499"/>
                      <a:chOff x="240" y="768"/>
                      <a:chExt cx="3782" cy="3539"/>
                    </a:xfrm>
                  </p:grpSpPr>
                  <p:grpSp>
                    <p:nvGrpSpPr>
                      <p:cNvPr id="451" name="Google Shape;451;p54"/>
                      <p:cNvGrpSpPr/>
                      <p:nvPr/>
                    </p:nvGrpSpPr>
                    <p:grpSpPr>
                      <a:xfrm>
                        <a:off x="912" y="768"/>
                        <a:ext cx="2880" cy="2880"/>
                        <a:chOff x="1488" y="720"/>
                        <a:chExt cx="2880" cy="2880"/>
                      </a:xfrm>
                    </p:grpSpPr>
                    <p:cxnSp>
                      <p:nvCxnSpPr>
                        <p:cNvPr id="452" name="Google Shape;452;p54"/>
                        <p:cNvCxnSpPr/>
                        <p:nvPr/>
                      </p:nvCxnSpPr>
                      <p:spPr>
                        <a:xfrm>
                          <a:off x="1488" y="720"/>
                          <a:ext cx="2880" cy="0"/>
                        </a:xfrm>
                        <a:prstGeom prst="straightConnector1">
                          <a:avLst/>
                        </a:prstGeom>
                        <a:solidFill>
                          <a:schemeClr val="lt1"/>
                        </a:solidFill>
                        <a:ln w="12700" cap="flat" cmpd="sng">
                          <a:solidFill>
                            <a:schemeClr val="dk1"/>
                          </a:solidFill>
                          <a:prstDash val="solid"/>
                          <a:round/>
                          <a:headEnd type="none" w="sm" len="sm"/>
                          <a:tailEnd type="none" w="sm" len="sm"/>
                        </a:ln>
                      </p:spPr>
                    </p:cxnSp>
                    <p:cxnSp>
                      <p:nvCxnSpPr>
                        <p:cNvPr id="453" name="Google Shape;453;p54"/>
                        <p:cNvCxnSpPr/>
                        <p:nvPr/>
                      </p:nvCxnSpPr>
                      <p:spPr>
                        <a:xfrm>
                          <a:off x="4368" y="720"/>
                          <a:ext cx="0" cy="2880"/>
                        </a:xfrm>
                        <a:prstGeom prst="straightConnector1">
                          <a:avLst/>
                        </a:prstGeom>
                        <a:solidFill>
                          <a:schemeClr val="lt1"/>
                        </a:solidFill>
                        <a:ln w="12700" cap="flat" cmpd="sng">
                          <a:solidFill>
                            <a:schemeClr val="dk1"/>
                          </a:solidFill>
                          <a:prstDash val="solid"/>
                          <a:round/>
                          <a:headEnd type="none" w="sm" len="sm"/>
                          <a:tailEnd type="none" w="sm" len="sm"/>
                        </a:ln>
                      </p:spPr>
                    </p:cxnSp>
                  </p:grpSp>
                  <p:grpSp>
                    <p:nvGrpSpPr>
                      <p:cNvPr id="454" name="Google Shape;454;p54"/>
                      <p:cNvGrpSpPr/>
                      <p:nvPr/>
                    </p:nvGrpSpPr>
                    <p:grpSpPr>
                      <a:xfrm>
                        <a:off x="240" y="768"/>
                        <a:ext cx="672" cy="3210"/>
                        <a:chOff x="816" y="720"/>
                        <a:chExt cx="672" cy="3210"/>
                      </a:xfrm>
                    </p:grpSpPr>
                    <p:cxnSp>
                      <p:nvCxnSpPr>
                        <p:cNvPr id="455" name="Google Shape;455;p54"/>
                        <p:cNvCxnSpPr/>
                        <p:nvPr/>
                      </p:nvCxnSpPr>
                      <p:spPr>
                        <a:xfrm rot="10800000">
                          <a:off x="1488" y="72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56" name="Google Shape;456;p54"/>
                        <p:cNvSpPr txBox="1"/>
                        <p:nvPr/>
                      </p:nvSpPr>
                      <p:spPr>
                        <a:xfrm rot="-5400000">
                          <a:off x="678" y="1666"/>
                          <a:ext cx="973" cy="4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TPR</a:t>
                          </a:r>
                          <a:endParaRPr/>
                        </a:p>
                      </p:txBody>
                    </p:sp>
                    <p:sp>
                      <p:nvSpPr>
                        <p:cNvPr id="457" name="Google Shape;457;p54"/>
                        <p:cNvSpPr txBox="1"/>
                        <p:nvPr/>
                      </p:nvSpPr>
                      <p:spPr>
                        <a:xfrm>
                          <a:off x="994" y="3407"/>
                          <a:ext cx="447" cy="52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000000"/>
                              </a:solidFill>
                              <a:latin typeface="Arial"/>
                              <a:ea typeface="Arial"/>
                              <a:cs typeface="Arial"/>
                              <a:sym typeface="Arial"/>
                            </a:rPr>
                            <a:t>0%</a:t>
                          </a:r>
                          <a:endParaRPr/>
                        </a:p>
                      </p:txBody>
                    </p:sp>
                    <p:sp>
                      <p:nvSpPr>
                        <p:cNvPr id="458" name="Google Shape;458;p54"/>
                        <p:cNvSpPr txBox="1"/>
                        <p:nvPr/>
                      </p:nvSpPr>
                      <p:spPr>
                        <a:xfrm>
                          <a:off x="816" y="767"/>
                          <a:ext cx="624" cy="5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nvGrpSpPr>
                      <p:cNvPr id="459" name="Google Shape;459;p54"/>
                      <p:cNvGrpSpPr/>
                      <p:nvPr/>
                    </p:nvGrpSpPr>
                    <p:grpSpPr>
                      <a:xfrm>
                        <a:off x="817" y="3648"/>
                        <a:ext cx="3205" cy="659"/>
                        <a:chOff x="1393" y="3600"/>
                        <a:chExt cx="3205" cy="659"/>
                      </a:xfrm>
                    </p:grpSpPr>
                    <p:cxnSp>
                      <p:nvCxnSpPr>
                        <p:cNvPr id="460" name="Google Shape;460;p54"/>
                        <p:cNvCxnSpPr/>
                        <p:nvPr/>
                      </p:nvCxnSpPr>
                      <p:spPr>
                        <a:xfrm rot="10800000">
                          <a:off x="2928" y="2160"/>
                          <a:ext cx="0" cy="2880"/>
                        </a:xfrm>
                        <a:prstGeom prst="straightConnector1">
                          <a:avLst/>
                        </a:prstGeom>
                        <a:solidFill>
                          <a:schemeClr val="lt1"/>
                        </a:solidFill>
                        <a:ln w="38100" cap="flat" cmpd="sng">
                          <a:solidFill>
                            <a:schemeClr val="dk1"/>
                          </a:solidFill>
                          <a:prstDash val="solid"/>
                          <a:round/>
                          <a:headEnd type="none" w="sm" len="sm"/>
                          <a:tailEnd type="triangle" w="sm" len="sm"/>
                        </a:ln>
                      </p:spPr>
                    </p:cxnSp>
                    <p:sp>
                      <p:nvSpPr>
                        <p:cNvPr id="461" name="Google Shape;461;p54"/>
                        <p:cNvSpPr txBox="1"/>
                        <p:nvPr/>
                      </p:nvSpPr>
                      <p:spPr>
                        <a:xfrm>
                          <a:off x="2600" y="3678"/>
                          <a:ext cx="1294" cy="40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FPR</a:t>
                          </a:r>
                          <a:endParaRPr/>
                        </a:p>
                      </p:txBody>
                    </p:sp>
                    <p:sp>
                      <p:nvSpPr>
                        <p:cNvPr id="462" name="Google Shape;462;p54"/>
                        <p:cNvSpPr txBox="1"/>
                        <p:nvPr/>
                      </p:nvSpPr>
                      <p:spPr>
                        <a:xfrm>
                          <a:off x="1393" y="3696"/>
                          <a:ext cx="487" cy="5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0%</a:t>
                          </a:r>
                          <a:endParaRPr/>
                        </a:p>
                      </p:txBody>
                    </p:sp>
                    <p:sp>
                      <p:nvSpPr>
                        <p:cNvPr id="463" name="Google Shape;463;p54"/>
                        <p:cNvSpPr txBox="1"/>
                        <p:nvPr/>
                      </p:nvSpPr>
                      <p:spPr>
                        <a:xfrm>
                          <a:off x="3984" y="3647"/>
                          <a:ext cx="614" cy="5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100%</a:t>
                          </a:r>
                          <a:endParaRPr/>
                        </a:p>
                      </p:txBody>
                    </p:sp>
                  </p:grpSp>
                </p:grpSp>
                <p:grpSp>
                  <p:nvGrpSpPr>
                    <p:cNvPr id="464" name="Google Shape;464;p54"/>
                    <p:cNvGrpSpPr/>
                    <p:nvPr/>
                  </p:nvGrpSpPr>
                  <p:grpSpPr>
                    <a:xfrm>
                      <a:off x="1600200" y="2286000"/>
                      <a:ext cx="2438400" cy="2362200"/>
                      <a:chOff x="1008" y="912"/>
                      <a:chExt cx="1536" cy="1488"/>
                    </a:xfrm>
                  </p:grpSpPr>
                  <p:cxnSp>
                    <p:nvCxnSpPr>
                      <p:cNvPr id="465" name="Google Shape;465;p54"/>
                      <p:cNvCxnSpPr/>
                      <p:nvPr/>
                    </p:nvCxnSpPr>
                    <p:spPr>
                      <a:xfrm rot="10800000">
                        <a:off x="1008" y="912"/>
                        <a:ext cx="1536" cy="0"/>
                      </a:xfrm>
                      <a:prstGeom prst="straightConnector1">
                        <a:avLst/>
                      </a:prstGeom>
                      <a:solidFill>
                        <a:schemeClr val="lt1"/>
                      </a:solidFill>
                      <a:ln w="38100" cap="flat" cmpd="sng">
                        <a:solidFill>
                          <a:srgbClr val="FF00FF"/>
                        </a:solidFill>
                        <a:prstDash val="solid"/>
                        <a:round/>
                        <a:headEnd type="none" w="sm" len="sm"/>
                        <a:tailEnd type="none" w="sm" len="sm"/>
                      </a:ln>
                    </p:spPr>
                  </p:cxnSp>
                  <p:cxnSp>
                    <p:nvCxnSpPr>
                      <p:cNvPr id="466" name="Google Shape;466;p54"/>
                      <p:cNvCxnSpPr/>
                      <p:nvPr/>
                    </p:nvCxnSpPr>
                    <p:spPr>
                      <a:xfrm rot="-5400000">
                        <a:off x="264" y="1656"/>
                        <a:ext cx="1488" cy="0"/>
                      </a:xfrm>
                      <a:prstGeom prst="straightConnector1">
                        <a:avLst/>
                      </a:prstGeom>
                      <a:solidFill>
                        <a:schemeClr val="lt1"/>
                      </a:solidFill>
                      <a:ln w="38100" cap="flat" cmpd="sng">
                        <a:solidFill>
                          <a:srgbClr val="FF00FF"/>
                        </a:solidFill>
                        <a:prstDash val="solid"/>
                        <a:round/>
                        <a:headEnd type="none" w="sm" len="sm"/>
                        <a:tailEnd type="none" w="sm" len="sm"/>
                      </a:ln>
                    </p:spPr>
                  </p:cxnSp>
                </p:grpSp>
                <p:cxnSp>
                  <p:nvCxnSpPr>
                    <p:cNvPr id="467" name="Google Shape;467;p54"/>
                    <p:cNvCxnSpPr/>
                    <p:nvPr/>
                  </p:nvCxnSpPr>
                  <p:spPr>
                    <a:xfrm flipH="1">
                      <a:off x="5715000" y="2286000"/>
                      <a:ext cx="2362200" cy="2286000"/>
                    </a:xfrm>
                    <a:prstGeom prst="straightConnector1">
                      <a:avLst/>
                    </a:prstGeom>
                    <a:solidFill>
                      <a:schemeClr val="lt1"/>
                    </a:solidFill>
                    <a:ln w="38100" cap="flat" cmpd="sng">
                      <a:solidFill>
                        <a:srgbClr val="FF00FF"/>
                      </a:solidFill>
                      <a:prstDash val="solid"/>
                      <a:round/>
                      <a:headEnd type="none" w="sm" len="sm"/>
                      <a:tailEnd type="none" w="sm" len="sm"/>
                    </a:ln>
                  </p:spPr>
                </p:cxnSp>
              </p:grpSp>
            </p:grpSp>
            <p:sp>
              <p:nvSpPr>
                <p:cNvPr id="468" name="Google Shape;468;p54"/>
                <p:cNvSpPr txBox="1"/>
                <p:nvPr/>
              </p:nvSpPr>
              <p:spPr>
                <a:xfrm>
                  <a:off x="6230235" y="4564954"/>
                  <a:ext cx="1676559" cy="4491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Arial"/>
                      <a:ea typeface="Arial"/>
                      <a:cs typeface="Arial"/>
                      <a:sym typeface="Arial"/>
                    </a:rPr>
                    <a:t>Worst test</a:t>
                  </a:r>
                  <a:endParaRPr/>
                </a:p>
              </p:txBody>
            </p:sp>
          </p:grpSp>
          <p:sp>
            <p:nvSpPr>
              <p:cNvPr id="469" name="Google Shape;469;p54"/>
              <p:cNvSpPr txBox="1"/>
              <p:nvPr/>
            </p:nvSpPr>
            <p:spPr>
              <a:xfrm>
                <a:off x="1893943" y="2063142"/>
                <a:ext cx="1916886" cy="46221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Arial"/>
                    <a:ea typeface="Arial"/>
                    <a:cs typeface="Arial"/>
                    <a:sym typeface="Arial"/>
                  </a:rPr>
                  <a:t>A good test</a:t>
                </a:r>
                <a:endParaRPr/>
              </a:p>
            </p:txBody>
          </p:sp>
          <p:sp>
            <p:nvSpPr>
              <p:cNvPr id="470" name="Google Shape;470;p54"/>
              <p:cNvSpPr txBox="1"/>
              <p:nvPr/>
            </p:nvSpPr>
            <p:spPr>
              <a:xfrm>
                <a:off x="5928969" y="2068990"/>
                <a:ext cx="1624743" cy="46221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Arial"/>
                    <a:ea typeface="Arial"/>
                    <a:cs typeface="Arial"/>
                    <a:sym typeface="Arial"/>
                  </a:rPr>
                  <a:t>A poor test</a:t>
                </a:r>
                <a:endParaRPr/>
              </a:p>
            </p:txBody>
          </p:sp>
        </p:grpSp>
        <p:sp>
          <p:nvSpPr>
            <p:cNvPr id="471" name="Google Shape;471;p54"/>
            <p:cNvSpPr txBox="1"/>
            <p:nvPr/>
          </p:nvSpPr>
          <p:spPr>
            <a:xfrm>
              <a:off x="1926049" y="2054067"/>
              <a:ext cx="1616565" cy="43088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AUC = 90%</a:t>
              </a:r>
              <a:endParaRPr/>
            </a:p>
          </p:txBody>
        </p:sp>
        <p:sp>
          <p:nvSpPr>
            <p:cNvPr id="472" name="Google Shape;472;p54"/>
            <p:cNvSpPr txBox="1"/>
            <p:nvPr/>
          </p:nvSpPr>
          <p:spPr>
            <a:xfrm>
              <a:off x="1926049" y="4620842"/>
              <a:ext cx="1776613" cy="43088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AUC = 100%</a:t>
              </a:r>
              <a:endParaRPr/>
            </a:p>
          </p:txBody>
        </p:sp>
        <p:sp>
          <p:nvSpPr>
            <p:cNvPr id="473" name="Google Shape;473;p54"/>
            <p:cNvSpPr txBox="1"/>
            <p:nvPr/>
          </p:nvSpPr>
          <p:spPr>
            <a:xfrm>
              <a:off x="5798185" y="2097217"/>
              <a:ext cx="165379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AUC = 70%</a:t>
              </a:r>
              <a:endParaRPr/>
            </a:p>
          </p:txBody>
        </p:sp>
        <p:sp>
          <p:nvSpPr>
            <p:cNvPr id="474" name="Google Shape;474;p54"/>
            <p:cNvSpPr txBox="1"/>
            <p:nvPr/>
          </p:nvSpPr>
          <p:spPr>
            <a:xfrm>
              <a:off x="5862354" y="5325486"/>
              <a:ext cx="162546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AUC = 50%</a:t>
              </a:r>
              <a:endParaRPr/>
            </a:p>
          </p:txBody>
        </p:sp>
      </p:grpSp>
      <p:sp>
        <p:nvSpPr>
          <p:cNvPr id="475" name="Google Shape;475;p54"/>
          <p:cNvSpPr txBox="1">
            <a:spLocks noGrp="1"/>
          </p:cNvSpPr>
          <p:nvPr>
            <p:ph type="title"/>
          </p:nvPr>
        </p:nvSpPr>
        <p:spPr>
          <a:xfrm>
            <a:off x="1428750" y="-75010"/>
            <a:ext cx="6343650" cy="85725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Area Under ROC Curve (AUC)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Calculating ROC Curves</a:t>
            </a:r>
            <a:endParaRPr/>
          </a:p>
        </p:txBody>
      </p:sp>
      <p:sp>
        <p:nvSpPr>
          <p:cNvPr id="481" name="Google Shape;481;p55"/>
          <p:cNvSpPr txBox="1">
            <a:spLocks noGrp="1"/>
          </p:cNvSpPr>
          <p:nvPr>
            <p:ph type="body" idx="1"/>
          </p:nvPr>
        </p:nvSpPr>
        <p:spPr>
          <a:xfrm>
            <a:off x="457200" y="1098550"/>
            <a:ext cx="8229600"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t>Imagine two populations, one healthy (control) and one with diabetes (diseased)</a:t>
            </a:r>
            <a:endParaRPr/>
          </a:p>
          <a:p>
            <a:pPr marL="257175" lvl="0" indent="-257175" algn="l" rtl="0">
              <a:spcBef>
                <a:spcPts val="480"/>
              </a:spcBef>
              <a:spcAft>
                <a:spcPts val="0"/>
              </a:spcAft>
              <a:buSzPts val="2400"/>
              <a:buFont typeface="Arial"/>
              <a:buChar char="•"/>
            </a:pPr>
            <a:r>
              <a:rPr lang="en-US"/>
              <a:t>Imagine you are measuring a single metabolite (say glucose) in serum</a:t>
            </a:r>
            <a:endParaRPr/>
          </a:p>
          <a:p>
            <a:pPr marL="257175" lvl="0" indent="-257175" algn="l" rtl="0">
              <a:spcBef>
                <a:spcPts val="480"/>
              </a:spcBef>
              <a:spcAft>
                <a:spcPts val="0"/>
              </a:spcAft>
              <a:buSzPts val="2400"/>
              <a:buFont typeface="Arial"/>
              <a:buChar char="•"/>
            </a:pPr>
            <a:r>
              <a:rPr lang="en-US"/>
              <a:t>The healthy population will have a distribution of glucose (say from 3 mM to 7 mM)</a:t>
            </a:r>
            <a:endParaRPr/>
          </a:p>
          <a:p>
            <a:pPr marL="257175" lvl="0" indent="-257175" algn="l" rtl="0">
              <a:spcBef>
                <a:spcPts val="480"/>
              </a:spcBef>
              <a:spcAft>
                <a:spcPts val="0"/>
              </a:spcAft>
              <a:buSzPts val="2400"/>
              <a:buFont typeface="Arial"/>
              <a:buChar char="•"/>
            </a:pPr>
            <a:r>
              <a:rPr lang="en-US"/>
              <a:t>The diabetic population will have a distribution of glucose (say from 6 mM to 10 mM)</a:t>
            </a:r>
            <a:endParaRPr/>
          </a:p>
          <a:p>
            <a:pPr marL="257175" lvl="0" indent="-257175" algn="l" rtl="0">
              <a:spcBef>
                <a:spcPts val="480"/>
              </a:spcBef>
              <a:spcAft>
                <a:spcPts val="0"/>
              </a:spcAft>
              <a:buSzPts val="2400"/>
              <a:buFont typeface="Arial"/>
              <a:buChar char="•"/>
            </a:pPr>
            <a:r>
              <a:rPr lang="en-US"/>
              <a:t>This is what the distribution of glucose will look like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6"/>
          <p:cNvSpPr txBox="1">
            <a:spLocks noGrp="1"/>
          </p:cNvSpPr>
          <p:nvPr>
            <p:ph type="title"/>
          </p:nvPr>
        </p:nvSpPr>
        <p:spPr>
          <a:xfrm>
            <a:off x="1485900" y="205979"/>
            <a:ext cx="6172200" cy="857250"/>
          </a:xfrm>
          <a:prstGeom prst="rect">
            <a:avLst/>
          </a:prstGeom>
          <a:noFill/>
          <a:ln>
            <a:noFill/>
          </a:ln>
        </p:spPr>
        <p:txBody>
          <a:bodyPr spcFirstLastPara="1" wrap="square" lIns="68550" tIns="34275" rIns="68550" bIns="34275" anchor="ctr" anchorCtr="0">
            <a:noAutofit/>
          </a:bodyPr>
          <a:lstStyle/>
          <a:p>
            <a:pPr marL="0" lvl="0" indent="0" algn="ctr" rtl="0">
              <a:spcBef>
                <a:spcPts val="0"/>
              </a:spcBef>
              <a:spcAft>
                <a:spcPts val="0"/>
              </a:spcAft>
              <a:buNone/>
            </a:pPr>
            <a:r>
              <a:rPr lang="en-US" sz="3600">
                <a:latin typeface="Arial"/>
                <a:ea typeface="Arial"/>
                <a:cs typeface="Arial"/>
                <a:sym typeface="Arial"/>
              </a:rPr>
              <a:t>Calculating ROC Curves</a:t>
            </a:r>
            <a:endParaRPr sz="3600"/>
          </a:p>
        </p:txBody>
      </p:sp>
      <p:grpSp>
        <p:nvGrpSpPr>
          <p:cNvPr id="487" name="Google Shape;487;p56"/>
          <p:cNvGrpSpPr/>
          <p:nvPr/>
        </p:nvGrpSpPr>
        <p:grpSpPr>
          <a:xfrm>
            <a:off x="1701403" y="1418035"/>
            <a:ext cx="6053138" cy="2049065"/>
            <a:chOff x="743922" y="3076326"/>
            <a:chExt cx="8071372" cy="2329670"/>
          </a:xfrm>
        </p:grpSpPr>
        <p:cxnSp>
          <p:nvCxnSpPr>
            <p:cNvPr id="488" name="Google Shape;488;p56"/>
            <p:cNvCxnSpPr/>
            <p:nvPr/>
          </p:nvCxnSpPr>
          <p:spPr>
            <a:xfrm>
              <a:off x="4825648" y="3179205"/>
              <a:ext cx="0" cy="2226791"/>
            </a:xfrm>
            <a:prstGeom prst="straightConnector1">
              <a:avLst/>
            </a:prstGeom>
            <a:noFill/>
            <a:ln w="38100" cap="flat" cmpd="sng">
              <a:solidFill>
                <a:schemeClr val="dk1"/>
              </a:solidFill>
              <a:prstDash val="solid"/>
              <a:round/>
              <a:headEnd type="none" w="sm" len="sm"/>
              <a:tailEnd type="none" w="sm" len="sm"/>
            </a:ln>
          </p:spPr>
        </p:cxnSp>
        <p:grpSp>
          <p:nvGrpSpPr>
            <p:cNvPr id="489" name="Google Shape;489;p56"/>
            <p:cNvGrpSpPr/>
            <p:nvPr/>
          </p:nvGrpSpPr>
          <p:grpSpPr>
            <a:xfrm>
              <a:off x="743922" y="3076326"/>
              <a:ext cx="4005895" cy="388874"/>
              <a:chOff x="470" y="1065"/>
              <a:chExt cx="2554" cy="327"/>
            </a:xfrm>
          </p:grpSpPr>
          <p:cxnSp>
            <p:nvCxnSpPr>
              <p:cNvPr id="490" name="Google Shape;490;p56"/>
              <p:cNvCxnSpPr/>
              <p:nvPr/>
            </p:nvCxnSpPr>
            <p:spPr>
              <a:xfrm rot="10800000">
                <a:off x="672" y="1392"/>
                <a:ext cx="2349" cy="0"/>
              </a:xfrm>
              <a:prstGeom prst="straightConnector1">
                <a:avLst/>
              </a:prstGeom>
              <a:noFill/>
              <a:ln w="28575" cap="flat" cmpd="sng">
                <a:solidFill>
                  <a:schemeClr val="dk1"/>
                </a:solidFill>
                <a:prstDash val="solid"/>
                <a:round/>
                <a:headEnd type="none" w="sm" len="sm"/>
                <a:tailEnd type="triangle" w="sm" len="sm"/>
              </a:ln>
            </p:spPr>
          </p:cxnSp>
          <p:sp>
            <p:nvSpPr>
              <p:cNvPr id="491" name="Google Shape;491;p56"/>
              <p:cNvSpPr txBox="1"/>
              <p:nvPr/>
            </p:nvSpPr>
            <p:spPr>
              <a:xfrm>
                <a:off x="470" y="1065"/>
                <a:ext cx="2554" cy="28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90"/>
                    </a:solidFill>
                    <a:latin typeface="Arial"/>
                    <a:ea typeface="Arial"/>
                    <a:cs typeface="Arial"/>
                    <a:sym typeface="Arial"/>
                  </a:rPr>
                  <a:t>Call these patients “negative”</a:t>
                </a:r>
                <a:endParaRPr sz="1500" b="1" i="0" u="none" strike="noStrike" cap="none">
                  <a:solidFill>
                    <a:srgbClr val="000090"/>
                  </a:solidFill>
                  <a:latin typeface="Arial"/>
                  <a:ea typeface="Arial"/>
                  <a:cs typeface="Arial"/>
                  <a:sym typeface="Arial"/>
                </a:endParaRPr>
              </a:p>
            </p:txBody>
          </p:sp>
        </p:grpSp>
        <p:grpSp>
          <p:nvGrpSpPr>
            <p:cNvPr id="492" name="Google Shape;492;p56"/>
            <p:cNvGrpSpPr/>
            <p:nvPr/>
          </p:nvGrpSpPr>
          <p:grpSpPr>
            <a:xfrm>
              <a:off x="4900379" y="3076326"/>
              <a:ext cx="3914915" cy="388874"/>
              <a:chOff x="3120" y="1065"/>
              <a:chExt cx="2496" cy="327"/>
            </a:xfrm>
          </p:grpSpPr>
          <p:cxnSp>
            <p:nvCxnSpPr>
              <p:cNvPr id="493" name="Google Shape;493;p56"/>
              <p:cNvCxnSpPr/>
              <p:nvPr/>
            </p:nvCxnSpPr>
            <p:spPr>
              <a:xfrm>
                <a:off x="3120" y="1392"/>
                <a:ext cx="2064" cy="0"/>
              </a:xfrm>
              <a:prstGeom prst="straightConnector1">
                <a:avLst/>
              </a:prstGeom>
              <a:noFill/>
              <a:ln w="28575" cap="flat" cmpd="sng">
                <a:solidFill>
                  <a:schemeClr val="dk1"/>
                </a:solidFill>
                <a:prstDash val="solid"/>
                <a:round/>
                <a:headEnd type="none" w="sm" len="sm"/>
                <a:tailEnd type="triangle" w="sm" len="sm"/>
              </a:ln>
            </p:spPr>
          </p:cxnSp>
          <p:sp>
            <p:nvSpPr>
              <p:cNvPr id="494" name="Google Shape;494;p56"/>
              <p:cNvSpPr txBox="1"/>
              <p:nvPr/>
            </p:nvSpPr>
            <p:spPr>
              <a:xfrm>
                <a:off x="3120" y="1065"/>
                <a:ext cx="2496" cy="28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90"/>
                    </a:solidFill>
                    <a:latin typeface="Arial"/>
                    <a:ea typeface="Arial"/>
                    <a:cs typeface="Arial"/>
                    <a:sym typeface="Arial"/>
                  </a:rPr>
                  <a:t>Call these patients “positive”</a:t>
                </a:r>
                <a:endParaRPr sz="1500" b="1" i="0" u="none" strike="noStrike" cap="none">
                  <a:solidFill>
                    <a:srgbClr val="000090"/>
                  </a:solidFill>
                  <a:latin typeface="Arial"/>
                  <a:ea typeface="Arial"/>
                  <a:cs typeface="Arial"/>
                  <a:sym typeface="Arial"/>
                </a:endParaRPr>
              </a:p>
            </p:txBody>
          </p:sp>
        </p:grpSp>
      </p:grpSp>
      <p:sp>
        <p:nvSpPr>
          <p:cNvPr id="495" name="Google Shape;495;p56"/>
          <p:cNvSpPr/>
          <p:nvPr/>
        </p:nvSpPr>
        <p:spPr>
          <a:xfrm>
            <a:off x="5664994" y="2108597"/>
            <a:ext cx="1915716" cy="2769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78" y="57833"/>
                </a:moveTo>
                <a:lnTo>
                  <a:pt x="-29939" y="312533"/>
                </a:lnTo>
              </a:path>
            </a:pathLst>
          </a:custGeom>
          <a:noFill/>
          <a:ln w="12700" cap="flat" cmpd="sng">
            <a:solidFill>
              <a:schemeClr val="dk1"/>
            </a:solidFill>
            <a:prstDash val="solid"/>
            <a:miter lim="800000"/>
            <a:headEnd type="none" w="sm" len="sm"/>
            <a:tailEnd type="none" w="sm" len="sm"/>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1" i="0" u="none" strike="noStrike" cap="none">
                <a:solidFill>
                  <a:srgbClr val="00B050"/>
                </a:solidFill>
                <a:latin typeface="Arial"/>
                <a:ea typeface="Arial"/>
                <a:cs typeface="Arial"/>
                <a:sym typeface="Arial"/>
              </a:rPr>
              <a:t>True Positives (TP)</a:t>
            </a:r>
            <a:endParaRPr sz="1050" b="0" i="0" u="none" strike="noStrike" cap="none">
              <a:solidFill>
                <a:srgbClr val="00B050"/>
              </a:solidFill>
              <a:latin typeface="Arial"/>
              <a:ea typeface="Arial"/>
              <a:cs typeface="Arial"/>
              <a:sym typeface="Arial"/>
            </a:endParaRPr>
          </a:p>
        </p:txBody>
      </p:sp>
      <p:sp>
        <p:nvSpPr>
          <p:cNvPr id="496" name="Google Shape;496;p56"/>
          <p:cNvSpPr/>
          <p:nvPr/>
        </p:nvSpPr>
        <p:spPr>
          <a:xfrm>
            <a:off x="6036469" y="3533775"/>
            <a:ext cx="1776413" cy="2769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4984" y="16428"/>
                </a:moveTo>
                <a:lnTo>
                  <a:pt x="-79733" y="-90706"/>
                </a:lnTo>
              </a:path>
            </a:pathLst>
          </a:custGeom>
          <a:noFill/>
          <a:ln w="28575" cap="flat" cmpd="sng">
            <a:solidFill>
              <a:schemeClr val="dk1"/>
            </a:solidFill>
            <a:prstDash val="solid"/>
            <a:miter lim="800000"/>
            <a:headEnd type="none" w="sm" len="sm"/>
            <a:tailEnd type="none" w="sm" len="sm"/>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1" i="0" u="none" strike="noStrike" cap="none">
                <a:solidFill>
                  <a:srgbClr val="FF0000"/>
                </a:solidFill>
                <a:latin typeface="Arial"/>
                <a:ea typeface="Arial"/>
                <a:cs typeface="Arial"/>
                <a:sym typeface="Arial"/>
              </a:rPr>
              <a:t>False Positives (FP)</a:t>
            </a:r>
            <a:endParaRPr sz="1050" b="0" i="0" u="none" strike="noStrike" cap="none">
              <a:solidFill>
                <a:srgbClr val="FF0000"/>
              </a:solidFill>
              <a:latin typeface="Arial"/>
              <a:ea typeface="Arial"/>
              <a:cs typeface="Arial"/>
              <a:sym typeface="Arial"/>
            </a:endParaRPr>
          </a:p>
        </p:txBody>
      </p:sp>
      <p:sp>
        <p:nvSpPr>
          <p:cNvPr id="497" name="Google Shape;497;p56"/>
          <p:cNvSpPr/>
          <p:nvPr/>
        </p:nvSpPr>
        <p:spPr>
          <a:xfrm>
            <a:off x="1654829" y="3642600"/>
            <a:ext cx="1837134" cy="2769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4673" y="16428"/>
                </a:moveTo>
                <a:lnTo>
                  <a:pt x="197339" y="-136578"/>
                </a:lnTo>
              </a:path>
            </a:pathLst>
          </a:custGeom>
          <a:noFill/>
          <a:ln w="28575" cap="flat" cmpd="sng">
            <a:solidFill>
              <a:schemeClr val="dk1"/>
            </a:solidFill>
            <a:prstDash val="solid"/>
            <a:miter lim="800000"/>
            <a:headEnd type="none" w="sm" len="sm"/>
            <a:tailEnd type="none" w="sm" len="sm"/>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1" i="0" u="none" strike="noStrike" cap="none">
                <a:solidFill>
                  <a:srgbClr val="FF0000"/>
                </a:solidFill>
                <a:latin typeface="Arial"/>
                <a:ea typeface="Arial"/>
                <a:cs typeface="Arial"/>
                <a:sym typeface="Arial"/>
              </a:rPr>
              <a:t>False Negatives (FN)</a:t>
            </a:r>
            <a:endParaRPr sz="1050" b="0" i="0" u="none" strike="noStrike" cap="none">
              <a:solidFill>
                <a:srgbClr val="FF0000"/>
              </a:solidFill>
              <a:latin typeface="Arial"/>
              <a:ea typeface="Arial"/>
              <a:cs typeface="Arial"/>
              <a:sym typeface="Arial"/>
            </a:endParaRPr>
          </a:p>
        </p:txBody>
      </p:sp>
      <p:sp>
        <p:nvSpPr>
          <p:cNvPr id="498" name="Google Shape;498;p56"/>
          <p:cNvSpPr/>
          <p:nvPr/>
        </p:nvSpPr>
        <p:spPr>
          <a:xfrm>
            <a:off x="1345407" y="2396728"/>
            <a:ext cx="1889522" cy="2769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4872" y="21655"/>
                </a:moveTo>
                <a:lnTo>
                  <a:pt x="162533" y="219716"/>
                </a:lnTo>
              </a:path>
            </a:pathLst>
          </a:custGeom>
          <a:noFill/>
          <a:ln w="12700" cap="flat" cmpd="sng">
            <a:solidFill>
              <a:schemeClr val="dk1"/>
            </a:solidFill>
            <a:prstDash val="solid"/>
            <a:miter lim="800000"/>
            <a:headEnd type="none" w="sm" len="sm"/>
            <a:tailEnd type="none" w="sm" len="sm"/>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1" i="0" u="none" strike="noStrike" cap="none">
                <a:solidFill>
                  <a:srgbClr val="00B050"/>
                </a:solidFill>
                <a:latin typeface="Arial"/>
                <a:ea typeface="Arial"/>
                <a:cs typeface="Arial"/>
                <a:sym typeface="Arial"/>
              </a:rPr>
              <a:t>True Negatives (TN)</a:t>
            </a:r>
            <a:endParaRPr sz="1050" b="0" i="0" u="none" strike="noStrike" cap="none">
              <a:solidFill>
                <a:srgbClr val="00B050"/>
              </a:solidFill>
              <a:latin typeface="Arial"/>
              <a:ea typeface="Arial"/>
              <a:cs typeface="Arial"/>
              <a:sym typeface="Arial"/>
            </a:endParaRPr>
          </a:p>
        </p:txBody>
      </p:sp>
      <p:grpSp>
        <p:nvGrpSpPr>
          <p:cNvPr id="499" name="Google Shape;499;p56"/>
          <p:cNvGrpSpPr/>
          <p:nvPr/>
        </p:nvGrpSpPr>
        <p:grpSpPr>
          <a:xfrm>
            <a:off x="1825229" y="3381374"/>
            <a:ext cx="5307806" cy="1038239"/>
            <a:chOff x="910177" y="5291776"/>
            <a:chExt cx="7076962" cy="1384227"/>
          </a:xfrm>
        </p:grpSpPr>
        <p:cxnSp>
          <p:nvCxnSpPr>
            <p:cNvPr id="500" name="Google Shape;500;p56"/>
            <p:cNvCxnSpPr/>
            <p:nvPr/>
          </p:nvCxnSpPr>
          <p:spPr>
            <a:xfrm>
              <a:off x="910177" y="5291776"/>
              <a:ext cx="7076962" cy="0"/>
            </a:xfrm>
            <a:prstGeom prst="straightConnector1">
              <a:avLst/>
            </a:prstGeom>
            <a:noFill/>
            <a:ln w="28575" cap="flat" cmpd="sng">
              <a:solidFill>
                <a:schemeClr val="dk1"/>
              </a:solidFill>
              <a:prstDash val="solid"/>
              <a:round/>
              <a:headEnd type="none" w="sm" len="sm"/>
              <a:tailEnd type="triangle" w="sm" len="sm"/>
            </a:ln>
          </p:spPr>
        </p:cxnSp>
        <p:sp>
          <p:nvSpPr>
            <p:cNvPr id="501" name="Google Shape;501;p56"/>
            <p:cNvSpPr txBox="1"/>
            <p:nvPr/>
          </p:nvSpPr>
          <p:spPr>
            <a:xfrm>
              <a:off x="3851768" y="5725135"/>
              <a:ext cx="2484398" cy="40004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90"/>
                  </a:solidFill>
                  <a:latin typeface="Arial"/>
                  <a:ea typeface="Arial"/>
                  <a:cs typeface="Arial"/>
                  <a:sym typeface="Arial"/>
                </a:rPr>
                <a:t>Test Results</a:t>
              </a:r>
              <a:endParaRPr sz="1050" b="0" i="0" u="none" strike="noStrike" cap="none">
                <a:solidFill>
                  <a:srgbClr val="000000"/>
                </a:solidFill>
                <a:latin typeface="Arial"/>
                <a:ea typeface="Arial"/>
                <a:cs typeface="Arial"/>
                <a:sym typeface="Arial"/>
              </a:endParaRPr>
            </a:p>
          </p:txBody>
        </p:sp>
        <p:sp>
          <p:nvSpPr>
            <p:cNvPr id="502" name="Google Shape;502;p56"/>
            <p:cNvSpPr/>
            <p:nvPr/>
          </p:nvSpPr>
          <p:spPr>
            <a:xfrm>
              <a:off x="2345254" y="6314058"/>
              <a:ext cx="333370" cy="236522"/>
            </a:xfrm>
            <a:prstGeom prst="rect">
              <a:avLst/>
            </a:prstGeom>
            <a:solidFill>
              <a:srgbClr val="E36C09">
                <a:alpha val="71372"/>
              </a:srgbClr>
            </a:solidFill>
            <a:ln>
              <a:noFill/>
            </a:ln>
            <a:effectLst>
              <a:outerShdw blurRad="40000" dist="23000" dir="5400000" rotWithShape="0">
                <a:srgbClr val="808080">
                  <a:alpha val="34509"/>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500" b="1" i="0" u="none" strike="noStrike" cap="none">
                <a:solidFill>
                  <a:srgbClr val="000090"/>
                </a:solidFill>
                <a:latin typeface="Arial"/>
                <a:ea typeface="Arial"/>
                <a:cs typeface="Arial"/>
                <a:sym typeface="Arial"/>
              </a:endParaRPr>
            </a:p>
          </p:txBody>
        </p:sp>
        <p:sp>
          <p:nvSpPr>
            <p:cNvPr id="503" name="Google Shape;503;p56"/>
            <p:cNvSpPr/>
            <p:nvPr/>
          </p:nvSpPr>
          <p:spPr>
            <a:xfrm>
              <a:off x="5680538" y="6300739"/>
              <a:ext cx="334958" cy="234934"/>
            </a:xfrm>
            <a:prstGeom prst="rect">
              <a:avLst/>
            </a:prstGeom>
            <a:solidFill>
              <a:srgbClr val="00B0F0">
                <a:alpha val="49411"/>
              </a:srgbClr>
            </a:solidFill>
            <a:ln>
              <a:noFill/>
            </a:ln>
            <a:effectLst>
              <a:outerShdw blurRad="40000" dist="23000" dir="5400000" rotWithShape="0">
                <a:srgbClr val="808080">
                  <a:alpha val="34509"/>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500" b="1" i="0" u="none" strike="noStrike" cap="none">
                <a:solidFill>
                  <a:srgbClr val="000090"/>
                </a:solidFill>
                <a:latin typeface="Arial"/>
                <a:ea typeface="Arial"/>
                <a:cs typeface="Arial"/>
                <a:sym typeface="Arial"/>
              </a:endParaRPr>
            </a:p>
          </p:txBody>
        </p:sp>
        <p:sp>
          <p:nvSpPr>
            <p:cNvPr id="504" name="Google Shape;504;p56"/>
            <p:cNvSpPr txBox="1"/>
            <p:nvPr/>
          </p:nvSpPr>
          <p:spPr>
            <a:xfrm>
              <a:off x="2754824" y="6275960"/>
              <a:ext cx="1208067" cy="40004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90"/>
                  </a:solidFill>
                  <a:latin typeface="Arial"/>
                  <a:ea typeface="Arial"/>
                  <a:cs typeface="Arial"/>
                  <a:sym typeface="Arial"/>
                </a:rPr>
                <a:t>Control</a:t>
              </a:r>
              <a:endParaRPr sz="1050" b="0" i="0" u="none" strike="noStrike" cap="none">
                <a:solidFill>
                  <a:srgbClr val="000000"/>
                </a:solidFill>
                <a:latin typeface="Arial"/>
                <a:ea typeface="Arial"/>
                <a:cs typeface="Arial"/>
                <a:sym typeface="Arial"/>
              </a:endParaRPr>
            </a:p>
          </p:txBody>
        </p:sp>
        <p:sp>
          <p:nvSpPr>
            <p:cNvPr id="505" name="Google Shape;505;p56"/>
            <p:cNvSpPr txBox="1"/>
            <p:nvPr/>
          </p:nvSpPr>
          <p:spPr>
            <a:xfrm>
              <a:off x="6064707" y="6259467"/>
              <a:ext cx="1208069" cy="40004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90"/>
                  </a:solidFill>
                  <a:latin typeface="Arial"/>
                  <a:ea typeface="Arial"/>
                  <a:cs typeface="Arial"/>
                  <a:sym typeface="Arial"/>
                </a:rPr>
                <a:t>Disease</a:t>
              </a:r>
              <a:endParaRPr sz="1050" b="0" i="0" u="none" strike="noStrike" cap="none">
                <a:solidFill>
                  <a:srgbClr val="000000"/>
                </a:solidFill>
                <a:latin typeface="Arial"/>
                <a:ea typeface="Arial"/>
                <a:cs typeface="Arial"/>
                <a:sym typeface="Arial"/>
              </a:endParaRPr>
            </a:p>
          </p:txBody>
        </p:sp>
      </p:grpSp>
      <p:sp>
        <p:nvSpPr>
          <p:cNvPr id="506" name="Google Shape;506;p56"/>
          <p:cNvSpPr/>
          <p:nvPr/>
        </p:nvSpPr>
        <p:spPr>
          <a:xfrm>
            <a:off x="2558654" y="4431507"/>
            <a:ext cx="4231481" cy="300052"/>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Sn = TP/(TP + FN)               Sp = TN/(TN + FP)</a:t>
            </a:r>
            <a:endParaRPr sz="1050" b="0" i="0" u="none" strike="noStrike" cap="none">
              <a:solidFill>
                <a:srgbClr val="000000"/>
              </a:solidFill>
              <a:latin typeface="Arial"/>
              <a:ea typeface="Arial"/>
              <a:cs typeface="Arial"/>
              <a:sym typeface="Arial"/>
            </a:endParaRPr>
          </a:p>
        </p:txBody>
      </p:sp>
      <p:sp>
        <p:nvSpPr>
          <p:cNvPr id="507" name="Google Shape;507;p56"/>
          <p:cNvSpPr/>
          <p:nvPr/>
        </p:nvSpPr>
        <p:spPr>
          <a:xfrm>
            <a:off x="2638425" y="2209724"/>
            <a:ext cx="2743200" cy="117641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E46C0A">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pic>
        <p:nvPicPr>
          <p:cNvPr id="508" name="Google Shape;508;p56"/>
          <p:cNvPicPr preferRelativeResize="0"/>
          <p:nvPr/>
        </p:nvPicPr>
        <p:blipFill rotWithShape="1">
          <a:blip r:embed="rId3">
            <a:alphaModFix/>
          </a:blip>
          <a:srcRect/>
          <a:stretch/>
        </p:blipFill>
        <p:spPr>
          <a:xfrm>
            <a:off x="4210050" y="2476500"/>
            <a:ext cx="723900" cy="190500"/>
          </a:xfrm>
          <a:prstGeom prst="rect">
            <a:avLst/>
          </a:prstGeom>
          <a:noFill/>
          <a:ln>
            <a:noFill/>
          </a:ln>
        </p:spPr>
      </p:pic>
      <p:sp>
        <p:nvSpPr>
          <p:cNvPr id="509" name="Google Shape;509;p56"/>
          <p:cNvSpPr/>
          <p:nvPr/>
        </p:nvSpPr>
        <p:spPr>
          <a:xfrm>
            <a:off x="4203863" y="2351573"/>
            <a:ext cx="2126111" cy="1030487"/>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AD0EE">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510" name="Google Shape;510;p56"/>
          <p:cNvSpPr txBox="1"/>
          <p:nvPr/>
        </p:nvSpPr>
        <p:spPr>
          <a:xfrm>
            <a:off x="2638425" y="1039682"/>
            <a:ext cx="111120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Healthy</a:t>
            </a:r>
            <a:endParaRPr/>
          </a:p>
        </p:txBody>
      </p:sp>
      <p:sp>
        <p:nvSpPr>
          <p:cNvPr id="511" name="Google Shape;511;p56"/>
          <p:cNvSpPr txBox="1"/>
          <p:nvPr/>
        </p:nvSpPr>
        <p:spPr>
          <a:xfrm>
            <a:off x="5339184" y="1045996"/>
            <a:ext cx="11817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Diabetic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7"/>
          <p:cNvSpPr txBox="1">
            <a:spLocks noGrp="1"/>
          </p:cNvSpPr>
          <p:nvPr>
            <p:ph type="title"/>
          </p:nvPr>
        </p:nvSpPr>
        <p:spPr>
          <a:xfrm>
            <a:off x="1485900" y="124654"/>
            <a:ext cx="6172200" cy="71556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Arial"/>
                <a:ea typeface="Arial"/>
                <a:cs typeface="Arial"/>
                <a:sym typeface="Arial"/>
              </a:rPr>
              <a:t>Calculating ROC Curves</a:t>
            </a:r>
            <a:endParaRPr/>
          </a:p>
        </p:txBody>
      </p:sp>
      <p:grpSp>
        <p:nvGrpSpPr>
          <p:cNvPr id="517" name="Google Shape;517;p57"/>
          <p:cNvGrpSpPr/>
          <p:nvPr/>
        </p:nvGrpSpPr>
        <p:grpSpPr>
          <a:xfrm>
            <a:off x="988479" y="984384"/>
            <a:ext cx="4400550" cy="3983839"/>
            <a:chOff x="381000" y="1131710"/>
            <a:chExt cx="5867400" cy="5311784"/>
          </a:xfrm>
        </p:grpSpPr>
        <p:grpSp>
          <p:nvGrpSpPr>
            <p:cNvPr id="518" name="Google Shape;518;p57"/>
            <p:cNvGrpSpPr/>
            <p:nvPr/>
          </p:nvGrpSpPr>
          <p:grpSpPr>
            <a:xfrm>
              <a:off x="1447800" y="1131710"/>
              <a:ext cx="4572000" cy="4572000"/>
              <a:chOff x="1488" y="720"/>
              <a:chExt cx="2880" cy="2880"/>
            </a:xfrm>
          </p:grpSpPr>
          <p:cxnSp>
            <p:nvCxnSpPr>
              <p:cNvPr id="519" name="Google Shape;519;p57"/>
              <p:cNvCxnSpPr/>
              <p:nvPr/>
            </p:nvCxnSpPr>
            <p:spPr>
              <a:xfrm>
                <a:off x="1488" y="720"/>
                <a:ext cx="2880" cy="0"/>
              </a:xfrm>
              <a:prstGeom prst="straightConnector1">
                <a:avLst/>
              </a:prstGeom>
              <a:noFill/>
              <a:ln w="12700" cap="flat" cmpd="sng">
                <a:solidFill>
                  <a:schemeClr val="dk1"/>
                </a:solidFill>
                <a:prstDash val="solid"/>
                <a:round/>
                <a:headEnd type="none" w="sm" len="sm"/>
                <a:tailEnd type="none" w="sm" len="sm"/>
              </a:ln>
            </p:spPr>
          </p:cxnSp>
          <p:cxnSp>
            <p:nvCxnSpPr>
              <p:cNvPr id="520" name="Google Shape;520;p57"/>
              <p:cNvCxnSpPr/>
              <p:nvPr/>
            </p:nvCxnSpPr>
            <p:spPr>
              <a:xfrm>
                <a:off x="4368" y="720"/>
                <a:ext cx="0" cy="2880"/>
              </a:xfrm>
              <a:prstGeom prst="straightConnector1">
                <a:avLst/>
              </a:prstGeom>
              <a:noFill/>
              <a:ln w="12700" cap="flat" cmpd="sng">
                <a:solidFill>
                  <a:schemeClr val="dk1"/>
                </a:solidFill>
                <a:prstDash val="solid"/>
                <a:round/>
                <a:headEnd type="none" w="sm" len="sm"/>
                <a:tailEnd type="none" w="sm" len="sm"/>
              </a:ln>
            </p:spPr>
          </p:cxnSp>
        </p:grpSp>
        <p:grpSp>
          <p:nvGrpSpPr>
            <p:cNvPr id="521" name="Google Shape;521;p57"/>
            <p:cNvGrpSpPr/>
            <p:nvPr/>
          </p:nvGrpSpPr>
          <p:grpSpPr>
            <a:xfrm>
              <a:off x="381000" y="1131710"/>
              <a:ext cx="1089025" cy="4667250"/>
              <a:chOff x="816" y="720"/>
              <a:chExt cx="686" cy="2940"/>
            </a:xfrm>
          </p:grpSpPr>
          <p:cxnSp>
            <p:nvCxnSpPr>
              <p:cNvPr id="522" name="Google Shape;522;p57"/>
              <p:cNvCxnSpPr/>
              <p:nvPr/>
            </p:nvCxnSpPr>
            <p:spPr>
              <a:xfrm rot="10800000">
                <a:off x="1488" y="720"/>
                <a:ext cx="0" cy="2880"/>
              </a:xfrm>
              <a:prstGeom prst="straightConnector1">
                <a:avLst/>
              </a:prstGeom>
              <a:noFill/>
              <a:ln w="38100" cap="flat" cmpd="sng">
                <a:solidFill>
                  <a:schemeClr val="dk1"/>
                </a:solidFill>
                <a:prstDash val="solid"/>
                <a:round/>
                <a:headEnd type="none" w="sm" len="sm"/>
                <a:tailEnd type="triangle" w="sm" len="sm"/>
              </a:ln>
            </p:spPr>
          </p:cxnSp>
          <p:sp>
            <p:nvSpPr>
              <p:cNvPr id="523" name="Google Shape;523;p57"/>
              <p:cNvSpPr txBox="1"/>
              <p:nvPr/>
            </p:nvSpPr>
            <p:spPr>
              <a:xfrm rot="-5400000">
                <a:off x="220" y="2040"/>
                <a:ext cx="1728" cy="4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True Positive Rate      (sensitivity)</a:t>
                </a:r>
                <a:endParaRPr/>
              </a:p>
            </p:txBody>
          </p:sp>
          <p:sp>
            <p:nvSpPr>
              <p:cNvPr id="524" name="Google Shape;524;p57"/>
              <p:cNvSpPr txBox="1"/>
              <p:nvPr/>
            </p:nvSpPr>
            <p:spPr>
              <a:xfrm>
                <a:off x="1104" y="3408"/>
                <a:ext cx="39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0%</a:t>
                </a:r>
                <a:endParaRPr/>
              </a:p>
            </p:txBody>
          </p:sp>
          <p:sp>
            <p:nvSpPr>
              <p:cNvPr id="525" name="Google Shape;525;p57"/>
              <p:cNvSpPr txBox="1"/>
              <p:nvPr/>
            </p:nvSpPr>
            <p:spPr>
              <a:xfrm>
                <a:off x="816" y="768"/>
                <a:ext cx="624"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100%</a:t>
                </a:r>
                <a:endParaRPr/>
              </a:p>
            </p:txBody>
          </p:sp>
        </p:grpSp>
        <p:grpSp>
          <p:nvGrpSpPr>
            <p:cNvPr id="526" name="Google Shape;526;p57"/>
            <p:cNvGrpSpPr/>
            <p:nvPr/>
          </p:nvGrpSpPr>
          <p:grpSpPr>
            <a:xfrm>
              <a:off x="1295400" y="5703718"/>
              <a:ext cx="4953000" cy="739776"/>
              <a:chOff x="1392" y="3600"/>
              <a:chExt cx="3120" cy="466"/>
            </a:xfrm>
          </p:grpSpPr>
          <p:cxnSp>
            <p:nvCxnSpPr>
              <p:cNvPr id="527" name="Google Shape;527;p57"/>
              <p:cNvCxnSpPr/>
              <p:nvPr/>
            </p:nvCxnSpPr>
            <p:spPr>
              <a:xfrm rot="10800000">
                <a:off x="2928" y="2160"/>
                <a:ext cx="0" cy="2880"/>
              </a:xfrm>
              <a:prstGeom prst="straightConnector1">
                <a:avLst/>
              </a:prstGeom>
              <a:noFill/>
              <a:ln w="38100" cap="flat" cmpd="sng">
                <a:solidFill>
                  <a:schemeClr val="dk1"/>
                </a:solidFill>
                <a:prstDash val="solid"/>
                <a:round/>
                <a:headEnd type="none" w="sm" len="sm"/>
                <a:tailEnd type="triangle" w="sm" len="sm"/>
              </a:ln>
            </p:spPr>
          </p:cxnSp>
          <p:sp>
            <p:nvSpPr>
              <p:cNvPr id="528" name="Google Shape;528;p57"/>
              <p:cNvSpPr txBox="1"/>
              <p:nvPr/>
            </p:nvSpPr>
            <p:spPr>
              <a:xfrm>
                <a:off x="2115" y="3639"/>
                <a:ext cx="1536" cy="4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False Positive Rate </a:t>
                </a:r>
                <a:endParaRPr/>
              </a:p>
              <a:p>
                <a:pPr marL="0" marR="0" lvl="0" indent="0" algn="ctr"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(1-specificity)</a:t>
                </a:r>
                <a:endParaRPr/>
              </a:p>
            </p:txBody>
          </p:sp>
          <p:sp>
            <p:nvSpPr>
              <p:cNvPr id="529" name="Google Shape;529;p57"/>
              <p:cNvSpPr txBox="1"/>
              <p:nvPr/>
            </p:nvSpPr>
            <p:spPr>
              <a:xfrm>
                <a:off x="1392" y="3696"/>
                <a:ext cx="390"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0%</a:t>
                </a:r>
                <a:endParaRPr/>
              </a:p>
            </p:txBody>
          </p:sp>
          <p:sp>
            <p:nvSpPr>
              <p:cNvPr id="530" name="Google Shape;530;p57"/>
              <p:cNvSpPr txBox="1"/>
              <p:nvPr/>
            </p:nvSpPr>
            <p:spPr>
              <a:xfrm>
                <a:off x="3984" y="3648"/>
                <a:ext cx="52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350"/>
                  <a:buFont typeface="Arial"/>
                  <a:buNone/>
                </a:pPr>
                <a:r>
                  <a:rPr lang="en-US" sz="1350" b="1" i="0" u="none" strike="noStrike" cap="none">
                    <a:solidFill>
                      <a:schemeClr val="dk1"/>
                    </a:solidFill>
                    <a:latin typeface="Arial"/>
                    <a:ea typeface="Arial"/>
                    <a:cs typeface="Arial"/>
                    <a:sym typeface="Arial"/>
                  </a:rPr>
                  <a:t>100%</a:t>
                </a:r>
                <a:endParaRPr/>
              </a:p>
            </p:txBody>
          </p:sp>
        </p:grpSp>
      </p:grpSp>
      <p:grpSp>
        <p:nvGrpSpPr>
          <p:cNvPr id="531" name="Google Shape;531;p57"/>
          <p:cNvGrpSpPr/>
          <p:nvPr/>
        </p:nvGrpSpPr>
        <p:grpSpPr>
          <a:xfrm>
            <a:off x="5565162" y="2279781"/>
            <a:ext cx="3233826" cy="960124"/>
            <a:chOff x="3072" y="2096"/>
            <a:chExt cx="2352" cy="414"/>
          </a:xfrm>
        </p:grpSpPr>
        <p:cxnSp>
          <p:nvCxnSpPr>
            <p:cNvPr id="532" name="Google Shape;532;p57"/>
            <p:cNvCxnSpPr/>
            <p:nvPr/>
          </p:nvCxnSpPr>
          <p:spPr>
            <a:xfrm>
              <a:off x="3072" y="2510"/>
              <a:ext cx="2352" cy="0"/>
            </a:xfrm>
            <a:prstGeom prst="straightConnector1">
              <a:avLst/>
            </a:prstGeom>
            <a:noFill/>
            <a:ln w="28575" cap="flat" cmpd="sng">
              <a:solidFill>
                <a:schemeClr val="dk1"/>
              </a:solidFill>
              <a:prstDash val="solid"/>
              <a:round/>
              <a:headEnd type="none" w="sm" len="sm"/>
              <a:tailEnd type="triangle" w="sm" len="sm"/>
            </a:ln>
          </p:spPr>
        </p:cxnSp>
        <p:sp>
          <p:nvSpPr>
            <p:cNvPr id="533" name="Google Shape;533;p57"/>
            <p:cNvSpPr/>
            <p:nvPr/>
          </p:nvSpPr>
          <p:spPr>
            <a:xfrm>
              <a:off x="3948" y="2096"/>
              <a:ext cx="1291" cy="411"/>
            </a:xfrm>
            <a:custGeom>
              <a:avLst/>
              <a:gdLst/>
              <a:ahLst/>
              <a:cxnLst/>
              <a:rect l="l" t="t" r="r" b="b"/>
              <a:pathLst>
                <a:path w="2478" h="1146" extrusionOk="0">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534" name="Google Shape;534;p57"/>
          <p:cNvGrpSpPr/>
          <p:nvPr/>
        </p:nvGrpSpPr>
        <p:grpSpPr>
          <a:xfrm>
            <a:off x="6942945" y="1994030"/>
            <a:ext cx="1055943" cy="1558461"/>
            <a:chOff x="6477000" y="2743200"/>
            <a:chExt cx="1219200" cy="1066800"/>
          </a:xfrm>
        </p:grpSpPr>
        <p:cxnSp>
          <p:nvCxnSpPr>
            <p:cNvPr id="535" name="Google Shape;535;p57"/>
            <p:cNvCxnSpPr/>
            <p:nvPr/>
          </p:nvCxnSpPr>
          <p:spPr>
            <a:xfrm>
              <a:off x="6477000" y="2743200"/>
              <a:ext cx="0" cy="1066800"/>
            </a:xfrm>
            <a:prstGeom prst="straightConnector1">
              <a:avLst/>
            </a:prstGeom>
            <a:noFill/>
            <a:ln w="28575" cap="flat" cmpd="sng">
              <a:solidFill>
                <a:srgbClr val="663300"/>
              </a:solidFill>
              <a:prstDash val="solid"/>
              <a:round/>
              <a:headEnd type="none" w="sm" len="sm"/>
              <a:tailEnd type="none" w="sm" len="sm"/>
            </a:ln>
          </p:spPr>
        </p:cxnSp>
        <p:cxnSp>
          <p:nvCxnSpPr>
            <p:cNvPr id="536" name="Google Shape;536;p57"/>
            <p:cNvCxnSpPr/>
            <p:nvPr/>
          </p:nvCxnSpPr>
          <p:spPr>
            <a:xfrm>
              <a:off x="6705600" y="2743200"/>
              <a:ext cx="0" cy="1066800"/>
            </a:xfrm>
            <a:prstGeom prst="straightConnector1">
              <a:avLst/>
            </a:prstGeom>
            <a:noFill/>
            <a:ln w="28575" cap="flat" cmpd="sng">
              <a:solidFill>
                <a:srgbClr val="D80000"/>
              </a:solidFill>
              <a:prstDash val="solid"/>
              <a:round/>
              <a:headEnd type="none" w="sm" len="sm"/>
              <a:tailEnd type="none" w="sm" len="sm"/>
            </a:ln>
          </p:spPr>
        </p:cxnSp>
        <p:cxnSp>
          <p:nvCxnSpPr>
            <p:cNvPr id="537" name="Google Shape;537;p57"/>
            <p:cNvCxnSpPr/>
            <p:nvPr/>
          </p:nvCxnSpPr>
          <p:spPr>
            <a:xfrm>
              <a:off x="6917375" y="2743200"/>
              <a:ext cx="0" cy="1066800"/>
            </a:xfrm>
            <a:prstGeom prst="straightConnector1">
              <a:avLst/>
            </a:prstGeom>
            <a:noFill/>
            <a:ln w="28575" cap="flat" cmpd="sng">
              <a:solidFill>
                <a:srgbClr val="FF9900"/>
              </a:solidFill>
              <a:prstDash val="solid"/>
              <a:round/>
              <a:headEnd type="none" w="sm" len="sm"/>
              <a:tailEnd type="none" w="sm" len="sm"/>
            </a:ln>
          </p:spPr>
        </p:cxnSp>
        <p:cxnSp>
          <p:nvCxnSpPr>
            <p:cNvPr id="538" name="Google Shape;538;p57"/>
            <p:cNvCxnSpPr/>
            <p:nvPr/>
          </p:nvCxnSpPr>
          <p:spPr>
            <a:xfrm>
              <a:off x="7086600" y="2743200"/>
              <a:ext cx="0" cy="1066800"/>
            </a:xfrm>
            <a:prstGeom prst="straightConnector1">
              <a:avLst/>
            </a:prstGeom>
            <a:noFill/>
            <a:ln w="28575" cap="flat" cmpd="sng">
              <a:solidFill>
                <a:srgbClr val="FFCC00"/>
              </a:solidFill>
              <a:prstDash val="solid"/>
              <a:round/>
              <a:headEnd type="none" w="sm" len="sm"/>
              <a:tailEnd type="none" w="sm" len="sm"/>
            </a:ln>
          </p:spPr>
        </p:cxnSp>
        <p:cxnSp>
          <p:nvCxnSpPr>
            <p:cNvPr id="539" name="Google Shape;539;p57"/>
            <p:cNvCxnSpPr/>
            <p:nvPr/>
          </p:nvCxnSpPr>
          <p:spPr>
            <a:xfrm>
              <a:off x="7239000" y="2743200"/>
              <a:ext cx="0" cy="1066800"/>
            </a:xfrm>
            <a:prstGeom prst="straightConnector1">
              <a:avLst/>
            </a:prstGeom>
            <a:noFill/>
            <a:ln w="28575" cap="flat" cmpd="sng">
              <a:solidFill>
                <a:srgbClr val="009900"/>
              </a:solidFill>
              <a:prstDash val="solid"/>
              <a:round/>
              <a:headEnd type="none" w="sm" len="sm"/>
              <a:tailEnd type="none" w="sm" len="sm"/>
            </a:ln>
          </p:spPr>
        </p:cxnSp>
        <p:cxnSp>
          <p:nvCxnSpPr>
            <p:cNvPr id="540" name="Google Shape;540;p57"/>
            <p:cNvCxnSpPr/>
            <p:nvPr/>
          </p:nvCxnSpPr>
          <p:spPr>
            <a:xfrm>
              <a:off x="7391400" y="2743200"/>
              <a:ext cx="0" cy="1066800"/>
            </a:xfrm>
            <a:prstGeom prst="straightConnector1">
              <a:avLst/>
            </a:prstGeom>
            <a:noFill/>
            <a:ln w="28575" cap="flat" cmpd="sng">
              <a:solidFill>
                <a:schemeClr val="hlink"/>
              </a:solidFill>
              <a:prstDash val="solid"/>
              <a:round/>
              <a:headEnd type="none" w="sm" len="sm"/>
              <a:tailEnd type="none" w="sm" len="sm"/>
            </a:ln>
          </p:spPr>
        </p:cxnSp>
        <p:cxnSp>
          <p:nvCxnSpPr>
            <p:cNvPr id="541" name="Google Shape;541;p57"/>
            <p:cNvCxnSpPr/>
            <p:nvPr/>
          </p:nvCxnSpPr>
          <p:spPr>
            <a:xfrm>
              <a:off x="7543800" y="2743200"/>
              <a:ext cx="0" cy="1066800"/>
            </a:xfrm>
            <a:prstGeom prst="straightConnector1">
              <a:avLst/>
            </a:prstGeom>
            <a:noFill/>
            <a:ln w="28575" cap="flat" cmpd="sng">
              <a:solidFill>
                <a:srgbClr val="000099"/>
              </a:solidFill>
              <a:prstDash val="solid"/>
              <a:round/>
              <a:headEnd type="none" w="sm" len="sm"/>
              <a:tailEnd type="none" w="sm" len="sm"/>
            </a:ln>
          </p:spPr>
        </p:cxnSp>
        <p:cxnSp>
          <p:nvCxnSpPr>
            <p:cNvPr id="542" name="Google Shape;542;p57"/>
            <p:cNvCxnSpPr/>
            <p:nvPr/>
          </p:nvCxnSpPr>
          <p:spPr>
            <a:xfrm>
              <a:off x="7696200" y="2743200"/>
              <a:ext cx="0" cy="1066800"/>
            </a:xfrm>
            <a:prstGeom prst="straightConnector1">
              <a:avLst/>
            </a:prstGeom>
            <a:noFill/>
            <a:ln w="28575" cap="flat" cmpd="sng">
              <a:solidFill>
                <a:schemeClr val="folHlink"/>
              </a:solidFill>
              <a:prstDash val="solid"/>
              <a:round/>
              <a:headEnd type="none" w="sm" len="sm"/>
              <a:tailEnd type="none" w="sm" len="sm"/>
            </a:ln>
          </p:spPr>
        </p:cxnSp>
      </p:grpSp>
      <p:grpSp>
        <p:nvGrpSpPr>
          <p:cNvPr id="543" name="Google Shape;543;p57"/>
          <p:cNvGrpSpPr/>
          <p:nvPr/>
        </p:nvGrpSpPr>
        <p:grpSpPr>
          <a:xfrm>
            <a:off x="1788579" y="984384"/>
            <a:ext cx="1714500" cy="3143250"/>
            <a:chOff x="1447800" y="990600"/>
            <a:chExt cx="2286000" cy="4191000"/>
          </a:xfrm>
        </p:grpSpPr>
        <p:sp>
          <p:nvSpPr>
            <p:cNvPr id="544" name="Google Shape;544;p57"/>
            <p:cNvSpPr/>
            <p:nvPr/>
          </p:nvSpPr>
          <p:spPr>
            <a:xfrm>
              <a:off x="3657600" y="990600"/>
              <a:ext cx="76200" cy="76200"/>
            </a:xfrm>
            <a:prstGeom prst="ellipse">
              <a:avLst/>
            </a:prstGeom>
            <a:solidFill>
              <a:srgbClr val="6633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45" name="Google Shape;545;p57"/>
            <p:cNvSpPr/>
            <p:nvPr/>
          </p:nvSpPr>
          <p:spPr>
            <a:xfrm>
              <a:off x="2819400" y="1143000"/>
              <a:ext cx="76200" cy="76200"/>
            </a:xfrm>
            <a:prstGeom prst="ellipse">
              <a:avLst/>
            </a:prstGeom>
            <a:solidFill>
              <a:srgbClr val="D8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46" name="Google Shape;546;p57"/>
            <p:cNvSpPr/>
            <p:nvPr/>
          </p:nvSpPr>
          <p:spPr>
            <a:xfrm>
              <a:off x="2209800" y="1371600"/>
              <a:ext cx="76200" cy="76200"/>
            </a:xfrm>
            <a:prstGeom prst="ellipse">
              <a:avLst/>
            </a:prstGeom>
            <a:solidFill>
              <a:srgbClr val="FF99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47" name="Google Shape;547;p57"/>
            <p:cNvSpPr/>
            <p:nvPr/>
          </p:nvSpPr>
          <p:spPr>
            <a:xfrm>
              <a:off x="1828800" y="1905000"/>
              <a:ext cx="76200" cy="76200"/>
            </a:xfrm>
            <a:prstGeom prst="ellipse">
              <a:avLst/>
            </a:prstGeom>
            <a:solidFill>
              <a:srgbClr val="FFCC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48" name="Google Shape;548;p57"/>
            <p:cNvSpPr/>
            <p:nvPr/>
          </p:nvSpPr>
          <p:spPr>
            <a:xfrm>
              <a:off x="1600200" y="3048000"/>
              <a:ext cx="76200" cy="76200"/>
            </a:xfrm>
            <a:prstGeom prst="ellipse">
              <a:avLst/>
            </a:prstGeom>
            <a:solidFill>
              <a:srgbClr val="0099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49" name="Google Shape;549;p57"/>
            <p:cNvSpPr/>
            <p:nvPr/>
          </p:nvSpPr>
          <p:spPr>
            <a:xfrm>
              <a:off x="1524000" y="3962400"/>
              <a:ext cx="76200" cy="76200"/>
            </a:xfrm>
            <a:prstGeom prst="ellipse">
              <a:avLst/>
            </a:prstGeom>
            <a:solidFill>
              <a:schemeClr val="hlink"/>
            </a:solidFill>
            <a:ln w="12700" cap="flat" cmpd="sng">
              <a:solidFill>
                <a:schemeClr val="hlink"/>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50" name="Google Shape;550;p57"/>
            <p:cNvSpPr/>
            <p:nvPr/>
          </p:nvSpPr>
          <p:spPr>
            <a:xfrm>
              <a:off x="1447800" y="4724400"/>
              <a:ext cx="76200" cy="76200"/>
            </a:xfrm>
            <a:prstGeom prst="ellipse">
              <a:avLst/>
            </a:prstGeom>
            <a:solidFill>
              <a:srgbClr val="000099"/>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sp>
          <p:nvSpPr>
            <p:cNvPr id="551" name="Google Shape;551;p57"/>
            <p:cNvSpPr/>
            <p:nvPr/>
          </p:nvSpPr>
          <p:spPr>
            <a:xfrm>
              <a:off x="1447800" y="5105400"/>
              <a:ext cx="76200" cy="76200"/>
            </a:xfrm>
            <a:prstGeom prst="ellipse">
              <a:avLst/>
            </a:prstGeom>
            <a:solidFill>
              <a:schemeClr val="fo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1" i="0" u="none" strike="noStrike" cap="none">
                <a:solidFill>
                  <a:schemeClr val="dk1"/>
                </a:solidFill>
                <a:latin typeface="Arial"/>
                <a:ea typeface="Arial"/>
                <a:cs typeface="Arial"/>
                <a:sym typeface="Arial"/>
              </a:endParaRPr>
            </a:p>
          </p:txBody>
        </p:sp>
      </p:grpSp>
      <p:sp>
        <p:nvSpPr>
          <p:cNvPr id="552" name="Google Shape;552;p57"/>
          <p:cNvSpPr/>
          <p:nvPr/>
        </p:nvSpPr>
        <p:spPr>
          <a:xfrm>
            <a:off x="6779637" y="2261969"/>
            <a:ext cx="1847901" cy="1001868"/>
          </a:xfrm>
          <a:custGeom>
            <a:avLst/>
            <a:gdLst/>
            <a:ahLst/>
            <a:cxnLst/>
            <a:rect l="l" t="t" r="r" b="b"/>
            <a:pathLst>
              <a:path w="2478" h="1146" extrusionOk="0">
                <a:moveTo>
                  <a:pt x="0" y="1146"/>
                </a:moveTo>
                <a:cubicBezTo>
                  <a:pt x="57" y="1137"/>
                  <a:pt x="267" y="1110"/>
                  <a:pt x="356" y="1079"/>
                </a:cubicBezTo>
                <a:cubicBezTo>
                  <a:pt x="445" y="1048"/>
                  <a:pt x="477" y="1028"/>
                  <a:pt x="534" y="960"/>
                </a:cubicBezTo>
                <a:cubicBezTo>
                  <a:pt x="591" y="892"/>
                  <a:pt x="644" y="772"/>
                  <a:pt x="700" y="668"/>
                </a:cubicBezTo>
                <a:cubicBezTo>
                  <a:pt x="756" y="564"/>
                  <a:pt x="802" y="439"/>
                  <a:pt x="870" y="336"/>
                </a:cubicBezTo>
                <a:cubicBezTo>
                  <a:pt x="938" y="233"/>
                  <a:pt x="1046" y="96"/>
                  <a:pt x="1110" y="48"/>
                </a:cubicBezTo>
                <a:cubicBezTo>
                  <a:pt x="1174" y="0"/>
                  <a:pt x="1206" y="16"/>
                  <a:pt x="1254" y="48"/>
                </a:cubicBezTo>
                <a:cubicBezTo>
                  <a:pt x="1302" y="80"/>
                  <a:pt x="1350" y="152"/>
                  <a:pt x="1398" y="240"/>
                </a:cubicBezTo>
                <a:cubicBezTo>
                  <a:pt x="1446" y="328"/>
                  <a:pt x="1501" y="484"/>
                  <a:pt x="1542" y="576"/>
                </a:cubicBezTo>
                <a:cubicBezTo>
                  <a:pt x="1583" y="668"/>
                  <a:pt x="1606" y="730"/>
                  <a:pt x="1645" y="790"/>
                </a:cubicBezTo>
                <a:cubicBezTo>
                  <a:pt x="1684" y="850"/>
                  <a:pt x="1739" y="899"/>
                  <a:pt x="1778" y="935"/>
                </a:cubicBezTo>
                <a:cubicBezTo>
                  <a:pt x="1817" y="971"/>
                  <a:pt x="1837" y="980"/>
                  <a:pt x="1878" y="1008"/>
                </a:cubicBezTo>
                <a:cubicBezTo>
                  <a:pt x="1919" y="1036"/>
                  <a:pt x="1922" y="1085"/>
                  <a:pt x="2022" y="1104"/>
                </a:cubicBezTo>
                <a:cubicBezTo>
                  <a:pt x="2122" y="1123"/>
                  <a:pt x="2383" y="1120"/>
                  <a:pt x="2478" y="1124"/>
                </a:cubicBezTo>
              </a:path>
            </a:pathLst>
          </a:custGeom>
          <a:noFill/>
          <a:ln w="381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3" name="Google Shape;553;p57"/>
          <p:cNvSpPr/>
          <p:nvPr/>
        </p:nvSpPr>
        <p:spPr>
          <a:xfrm>
            <a:off x="1781435" y="991528"/>
            <a:ext cx="3438525" cy="3448050"/>
          </a:xfrm>
          <a:custGeom>
            <a:avLst/>
            <a:gdLst/>
            <a:ahLst/>
            <a:cxnLst/>
            <a:rect l="l" t="t" r="r" b="b"/>
            <a:pathLst>
              <a:path w="2888" h="2896" extrusionOk="0">
                <a:moveTo>
                  <a:pt x="2888" y="16"/>
                </a:moveTo>
                <a:cubicBezTo>
                  <a:pt x="2312" y="8"/>
                  <a:pt x="1736" y="0"/>
                  <a:pt x="1400" y="16"/>
                </a:cubicBezTo>
                <a:cubicBezTo>
                  <a:pt x="1064" y="32"/>
                  <a:pt x="1024" y="64"/>
                  <a:pt x="872" y="112"/>
                </a:cubicBezTo>
                <a:cubicBezTo>
                  <a:pt x="720" y="160"/>
                  <a:pt x="592" y="216"/>
                  <a:pt x="488" y="304"/>
                </a:cubicBezTo>
                <a:cubicBezTo>
                  <a:pt x="384" y="392"/>
                  <a:pt x="312" y="464"/>
                  <a:pt x="248" y="640"/>
                </a:cubicBezTo>
                <a:cubicBezTo>
                  <a:pt x="184" y="816"/>
                  <a:pt x="136" y="1144"/>
                  <a:pt x="104" y="1360"/>
                </a:cubicBezTo>
                <a:cubicBezTo>
                  <a:pt x="72" y="1576"/>
                  <a:pt x="72" y="1760"/>
                  <a:pt x="56" y="1936"/>
                </a:cubicBezTo>
                <a:cubicBezTo>
                  <a:pt x="40" y="2112"/>
                  <a:pt x="16" y="2256"/>
                  <a:pt x="8" y="2416"/>
                </a:cubicBezTo>
                <a:cubicBezTo>
                  <a:pt x="0" y="2576"/>
                  <a:pt x="8" y="2816"/>
                  <a:pt x="8" y="2896"/>
                </a:cubicBezTo>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4" name="Google Shape;554;p57"/>
          <p:cNvSpPr/>
          <p:nvPr/>
        </p:nvSpPr>
        <p:spPr>
          <a:xfrm>
            <a:off x="2486286" y="2217872"/>
            <a:ext cx="2432447" cy="73461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0" i="0" u="none" strike="noStrike" cap="none">
                <a:solidFill>
                  <a:srgbClr val="000090"/>
                </a:solidFill>
                <a:latin typeface="Arial"/>
                <a:ea typeface="Arial"/>
                <a:cs typeface="Arial"/>
                <a:sym typeface="Arial"/>
              </a:rPr>
              <a:t>Tradeoff between sensitivity and specificity</a:t>
            </a:r>
            <a:endParaRPr/>
          </a:p>
        </p:txBody>
      </p:sp>
      <p:grpSp>
        <p:nvGrpSpPr>
          <p:cNvPr id="555" name="Google Shape;555;p57"/>
          <p:cNvGrpSpPr/>
          <p:nvPr/>
        </p:nvGrpSpPr>
        <p:grpSpPr>
          <a:xfrm>
            <a:off x="2814501" y="834152"/>
            <a:ext cx="1027113" cy="1114639"/>
            <a:chOff x="2721901" y="931084"/>
            <a:chExt cx="1369488" cy="1487201"/>
          </a:xfrm>
        </p:grpSpPr>
        <p:sp>
          <p:nvSpPr>
            <p:cNvPr id="556" name="Google Shape;556;p57"/>
            <p:cNvSpPr/>
            <p:nvPr/>
          </p:nvSpPr>
          <p:spPr>
            <a:xfrm rot="4846802">
              <a:off x="3211249" y="568034"/>
              <a:ext cx="390792" cy="1323978"/>
            </a:xfrm>
            <a:prstGeom prst="ellipse">
              <a:avLst/>
            </a:prstGeom>
            <a:solidFill>
              <a:srgbClr val="3366FF">
                <a:alpha val="59607"/>
              </a:srgbClr>
            </a:solidFill>
            <a:ln w="9525" cap="flat" cmpd="sng">
              <a:solidFill>
                <a:srgbClr val="B6DCDF"/>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1" i="0" u="none" strike="noStrike" cap="none">
                <a:solidFill>
                  <a:srgbClr val="FFFFFF"/>
                </a:solidFill>
                <a:latin typeface="Arial"/>
                <a:ea typeface="Arial"/>
                <a:cs typeface="Arial"/>
                <a:sym typeface="Arial"/>
              </a:endParaRPr>
            </a:p>
          </p:txBody>
        </p:sp>
        <p:cxnSp>
          <p:nvCxnSpPr>
            <p:cNvPr id="557" name="Google Shape;557;p57"/>
            <p:cNvCxnSpPr/>
            <p:nvPr/>
          </p:nvCxnSpPr>
          <p:spPr>
            <a:xfrm rot="10800000">
              <a:off x="3657471" y="1589044"/>
              <a:ext cx="179387" cy="829241"/>
            </a:xfrm>
            <a:prstGeom prst="straightConnector1">
              <a:avLst/>
            </a:prstGeom>
            <a:noFill/>
            <a:ln w="25400" cap="flat" cmpd="sng">
              <a:solidFill>
                <a:schemeClr val="accent1"/>
              </a:solidFill>
              <a:prstDash val="solid"/>
              <a:round/>
              <a:headEnd type="none" w="med" len="med"/>
              <a:tailEnd type="stealth" w="med" len="med"/>
            </a:ln>
            <a:effectLst>
              <a:outerShdw blurRad="40000" dist="20000" dir="5400000" rotWithShape="0">
                <a:srgbClr val="808080">
                  <a:alpha val="37647"/>
                </a:srgbClr>
              </a:outerShdw>
            </a:effectLst>
          </p:spPr>
        </p:cxnSp>
      </p:grpSp>
      <p:grpSp>
        <p:nvGrpSpPr>
          <p:cNvPr id="558" name="Google Shape;558;p57"/>
          <p:cNvGrpSpPr/>
          <p:nvPr/>
        </p:nvGrpSpPr>
        <p:grpSpPr>
          <a:xfrm>
            <a:off x="1805414" y="1137156"/>
            <a:ext cx="1069015" cy="1006897"/>
            <a:chOff x="1470766" y="1335307"/>
            <a:chExt cx="1424834" cy="1342130"/>
          </a:xfrm>
        </p:grpSpPr>
        <p:sp>
          <p:nvSpPr>
            <p:cNvPr id="559" name="Google Shape;559;p57"/>
            <p:cNvSpPr/>
            <p:nvPr/>
          </p:nvSpPr>
          <p:spPr>
            <a:xfrm rot="1797998">
              <a:off x="1775234" y="1344333"/>
              <a:ext cx="390382" cy="1323582"/>
            </a:xfrm>
            <a:prstGeom prst="ellipse">
              <a:avLst/>
            </a:prstGeom>
            <a:solidFill>
              <a:srgbClr val="3366FF">
                <a:alpha val="59607"/>
              </a:srgbClr>
            </a:solidFill>
            <a:ln w="9525" cap="flat" cmpd="sng">
              <a:solidFill>
                <a:srgbClr val="B6DCDF"/>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1" i="0" u="none" strike="noStrike" cap="none">
                <a:solidFill>
                  <a:srgbClr val="FFFFFF"/>
                </a:solidFill>
                <a:latin typeface="Arial"/>
                <a:ea typeface="Arial"/>
                <a:cs typeface="Arial"/>
                <a:sym typeface="Arial"/>
              </a:endParaRPr>
            </a:p>
          </p:txBody>
        </p:sp>
        <p:cxnSp>
          <p:nvCxnSpPr>
            <p:cNvPr id="560" name="Google Shape;560;p57"/>
            <p:cNvCxnSpPr/>
            <p:nvPr/>
          </p:nvCxnSpPr>
          <p:spPr>
            <a:xfrm rot="10800000">
              <a:off x="2210050" y="2193393"/>
              <a:ext cx="685550" cy="484044"/>
            </a:xfrm>
            <a:prstGeom prst="straightConnector1">
              <a:avLst/>
            </a:prstGeom>
            <a:noFill/>
            <a:ln w="25400" cap="flat" cmpd="sng">
              <a:solidFill>
                <a:schemeClr val="accent1"/>
              </a:solidFill>
              <a:prstDash val="solid"/>
              <a:round/>
              <a:headEnd type="none" w="med" len="med"/>
              <a:tailEnd type="stealth" w="med" len="med"/>
            </a:ln>
            <a:effectLst>
              <a:outerShdw blurRad="40000" dist="20000" dir="5400000" rotWithShape="0">
                <a:srgbClr val="808080">
                  <a:alpha val="37647"/>
                </a:srgbClr>
              </a:outerShdw>
            </a:effectLst>
          </p:spPr>
        </p:cxnSp>
      </p:grpSp>
      <p:grpSp>
        <p:nvGrpSpPr>
          <p:cNvPr id="561" name="Google Shape;561;p57"/>
          <p:cNvGrpSpPr/>
          <p:nvPr/>
        </p:nvGrpSpPr>
        <p:grpSpPr>
          <a:xfrm>
            <a:off x="1656414" y="2810599"/>
            <a:ext cx="898928" cy="1014822"/>
            <a:chOff x="1271364" y="3566421"/>
            <a:chExt cx="1199289" cy="1353099"/>
          </a:xfrm>
        </p:grpSpPr>
        <p:sp>
          <p:nvSpPr>
            <p:cNvPr id="562" name="Google Shape;562;p57"/>
            <p:cNvSpPr/>
            <p:nvPr/>
          </p:nvSpPr>
          <p:spPr>
            <a:xfrm rot="301286">
              <a:off x="1328557" y="3580982"/>
              <a:ext cx="390759" cy="1323978"/>
            </a:xfrm>
            <a:prstGeom prst="ellipse">
              <a:avLst/>
            </a:prstGeom>
            <a:solidFill>
              <a:srgbClr val="3366FF">
                <a:alpha val="59607"/>
              </a:srgbClr>
            </a:solidFill>
            <a:ln w="9525" cap="flat" cmpd="sng">
              <a:solidFill>
                <a:srgbClr val="B6DCDF"/>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1" i="0" u="none" strike="noStrike" cap="none">
                <a:solidFill>
                  <a:srgbClr val="FFFFFF"/>
                </a:solidFill>
                <a:latin typeface="Arial"/>
                <a:ea typeface="Arial"/>
                <a:cs typeface="Arial"/>
                <a:sym typeface="Arial"/>
              </a:endParaRPr>
            </a:p>
          </p:txBody>
        </p:sp>
        <p:cxnSp>
          <p:nvCxnSpPr>
            <p:cNvPr id="563" name="Google Shape;563;p57"/>
            <p:cNvCxnSpPr/>
            <p:nvPr/>
          </p:nvCxnSpPr>
          <p:spPr>
            <a:xfrm flipH="1">
              <a:off x="1828919" y="3755607"/>
              <a:ext cx="641734" cy="347664"/>
            </a:xfrm>
            <a:prstGeom prst="straightConnector1">
              <a:avLst/>
            </a:prstGeom>
            <a:noFill/>
            <a:ln w="25400" cap="flat" cmpd="sng">
              <a:solidFill>
                <a:schemeClr val="accent1"/>
              </a:solidFill>
              <a:prstDash val="solid"/>
              <a:round/>
              <a:headEnd type="none" w="med" len="med"/>
              <a:tailEnd type="stealth" w="med" len="med"/>
            </a:ln>
            <a:effectLst>
              <a:outerShdw blurRad="40000" dist="20000" dir="5400000" rotWithShape="0">
                <a:srgbClr val="808080">
                  <a:alpha val="37647"/>
                </a:srgbClr>
              </a:outerShdw>
            </a:effectLst>
          </p:spPr>
        </p:cxnSp>
      </p:grpSp>
      <p:sp>
        <p:nvSpPr>
          <p:cNvPr id="564" name="Google Shape;564;p57"/>
          <p:cNvSpPr/>
          <p:nvPr/>
        </p:nvSpPr>
        <p:spPr>
          <a:xfrm>
            <a:off x="5903798" y="2253588"/>
            <a:ext cx="2161320" cy="101114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ROC Curve with Fully Overlapped Distrbutions</a:t>
            </a:r>
            <a:endParaRPr/>
          </a:p>
        </p:txBody>
      </p:sp>
      <p:pic>
        <p:nvPicPr>
          <p:cNvPr id="570" name="Google Shape;570;p58"/>
          <p:cNvPicPr preferRelativeResize="0"/>
          <p:nvPr/>
        </p:nvPicPr>
        <p:blipFill rotWithShape="1">
          <a:blip r:embed="rId3">
            <a:alphaModFix/>
          </a:blip>
          <a:srcRect/>
          <a:stretch/>
        </p:blipFill>
        <p:spPr>
          <a:xfrm>
            <a:off x="4527550" y="2520950"/>
            <a:ext cx="88900" cy="101600"/>
          </a:xfrm>
          <a:prstGeom prst="rect">
            <a:avLst/>
          </a:prstGeom>
          <a:noFill/>
          <a:ln>
            <a:noFill/>
          </a:ln>
        </p:spPr>
      </p:pic>
      <p:pic>
        <p:nvPicPr>
          <p:cNvPr id="571" name="Google Shape;571;p58"/>
          <p:cNvPicPr preferRelativeResize="0"/>
          <p:nvPr/>
        </p:nvPicPr>
        <p:blipFill rotWithShape="1">
          <a:blip r:embed="rId3">
            <a:alphaModFix/>
          </a:blip>
          <a:srcRect/>
          <a:stretch/>
        </p:blipFill>
        <p:spPr>
          <a:xfrm>
            <a:off x="4527550" y="2520950"/>
            <a:ext cx="88900" cy="101600"/>
          </a:xfrm>
          <a:prstGeom prst="rect">
            <a:avLst/>
          </a:prstGeom>
          <a:noFill/>
          <a:ln>
            <a:noFill/>
          </a:ln>
        </p:spPr>
      </p:pic>
      <p:pic>
        <p:nvPicPr>
          <p:cNvPr id="572" name="Google Shape;572;p58" descr="A comparison of a graph&#10;&#10;Description automatically generated"/>
          <p:cNvPicPr preferRelativeResize="0"/>
          <p:nvPr/>
        </p:nvPicPr>
        <p:blipFill rotWithShape="1">
          <a:blip r:embed="rId4">
            <a:alphaModFix/>
          </a:blip>
          <a:srcRect/>
          <a:stretch/>
        </p:blipFill>
        <p:spPr>
          <a:xfrm>
            <a:off x="592668" y="1087689"/>
            <a:ext cx="7772400" cy="3912708"/>
          </a:xfrm>
          <a:prstGeom prst="rect">
            <a:avLst/>
          </a:prstGeom>
          <a:noFill/>
          <a:ln>
            <a:noFill/>
          </a:ln>
        </p:spPr>
      </p:pic>
      <p:grpSp>
        <p:nvGrpSpPr>
          <p:cNvPr id="573" name="Google Shape;573;p58"/>
          <p:cNvGrpSpPr/>
          <p:nvPr/>
        </p:nvGrpSpPr>
        <p:grpSpPr>
          <a:xfrm>
            <a:off x="2100012" y="1456267"/>
            <a:ext cx="1055943" cy="2976757"/>
            <a:chOff x="6477000" y="2743200"/>
            <a:chExt cx="1219200" cy="1066800"/>
          </a:xfrm>
        </p:grpSpPr>
        <p:cxnSp>
          <p:nvCxnSpPr>
            <p:cNvPr id="574" name="Google Shape;574;p58"/>
            <p:cNvCxnSpPr/>
            <p:nvPr/>
          </p:nvCxnSpPr>
          <p:spPr>
            <a:xfrm>
              <a:off x="6477000" y="2743200"/>
              <a:ext cx="0" cy="1066800"/>
            </a:xfrm>
            <a:prstGeom prst="straightConnector1">
              <a:avLst/>
            </a:prstGeom>
            <a:noFill/>
            <a:ln w="28575" cap="flat" cmpd="sng">
              <a:solidFill>
                <a:srgbClr val="663300"/>
              </a:solidFill>
              <a:prstDash val="solid"/>
              <a:round/>
              <a:headEnd type="none" w="sm" len="sm"/>
              <a:tailEnd type="none" w="sm" len="sm"/>
            </a:ln>
          </p:spPr>
        </p:cxnSp>
        <p:cxnSp>
          <p:nvCxnSpPr>
            <p:cNvPr id="575" name="Google Shape;575;p58"/>
            <p:cNvCxnSpPr/>
            <p:nvPr/>
          </p:nvCxnSpPr>
          <p:spPr>
            <a:xfrm>
              <a:off x="6705600" y="2743200"/>
              <a:ext cx="0" cy="1066800"/>
            </a:xfrm>
            <a:prstGeom prst="straightConnector1">
              <a:avLst/>
            </a:prstGeom>
            <a:noFill/>
            <a:ln w="28575" cap="flat" cmpd="sng">
              <a:solidFill>
                <a:srgbClr val="D80000"/>
              </a:solidFill>
              <a:prstDash val="solid"/>
              <a:round/>
              <a:headEnd type="none" w="sm" len="sm"/>
              <a:tailEnd type="none" w="sm" len="sm"/>
            </a:ln>
          </p:spPr>
        </p:cxnSp>
        <p:cxnSp>
          <p:nvCxnSpPr>
            <p:cNvPr id="576" name="Google Shape;576;p58"/>
            <p:cNvCxnSpPr/>
            <p:nvPr/>
          </p:nvCxnSpPr>
          <p:spPr>
            <a:xfrm>
              <a:off x="6917375" y="2743200"/>
              <a:ext cx="0" cy="1066800"/>
            </a:xfrm>
            <a:prstGeom prst="straightConnector1">
              <a:avLst/>
            </a:prstGeom>
            <a:noFill/>
            <a:ln w="28575" cap="flat" cmpd="sng">
              <a:solidFill>
                <a:srgbClr val="FF9900"/>
              </a:solidFill>
              <a:prstDash val="solid"/>
              <a:round/>
              <a:headEnd type="none" w="sm" len="sm"/>
              <a:tailEnd type="none" w="sm" len="sm"/>
            </a:ln>
          </p:spPr>
        </p:cxnSp>
        <p:cxnSp>
          <p:nvCxnSpPr>
            <p:cNvPr id="577" name="Google Shape;577;p58"/>
            <p:cNvCxnSpPr/>
            <p:nvPr/>
          </p:nvCxnSpPr>
          <p:spPr>
            <a:xfrm>
              <a:off x="7086600" y="2743200"/>
              <a:ext cx="0" cy="1066800"/>
            </a:xfrm>
            <a:prstGeom prst="straightConnector1">
              <a:avLst/>
            </a:prstGeom>
            <a:noFill/>
            <a:ln w="28575" cap="flat" cmpd="sng">
              <a:solidFill>
                <a:srgbClr val="FFCC00"/>
              </a:solidFill>
              <a:prstDash val="solid"/>
              <a:round/>
              <a:headEnd type="none" w="sm" len="sm"/>
              <a:tailEnd type="none" w="sm" len="sm"/>
            </a:ln>
          </p:spPr>
        </p:cxnSp>
        <p:cxnSp>
          <p:nvCxnSpPr>
            <p:cNvPr id="578" name="Google Shape;578;p58"/>
            <p:cNvCxnSpPr/>
            <p:nvPr/>
          </p:nvCxnSpPr>
          <p:spPr>
            <a:xfrm>
              <a:off x="7239000" y="2743200"/>
              <a:ext cx="0" cy="1066800"/>
            </a:xfrm>
            <a:prstGeom prst="straightConnector1">
              <a:avLst/>
            </a:prstGeom>
            <a:noFill/>
            <a:ln w="28575" cap="flat" cmpd="sng">
              <a:solidFill>
                <a:srgbClr val="009900"/>
              </a:solidFill>
              <a:prstDash val="solid"/>
              <a:round/>
              <a:headEnd type="none" w="sm" len="sm"/>
              <a:tailEnd type="none" w="sm" len="sm"/>
            </a:ln>
          </p:spPr>
        </p:cxnSp>
        <p:cxnSp>
          <p:nvCxnSpPr>
            <p:cNvPr id="579" name="Google Shape;579;p58"/>
            <p:cNvCxnSpPr/>
            <p:nvPr/>
          </p:nvCxnSpPr>
          <p:spPr>
            <a:xfrm>
              <a:off x="7391400" y="2743200"/>
              <a:ext cx="0" cy="1066800"/>
            </a:xfrm>
            <a:prstGeom prst="straightConnector1">
              <a:avLst/>
            </a:prstGeom>
            <a:noFill/>
            <a:ln w="28575" cap="flat" cmpd="sng">
              <a:solidFill>
                <a:schemeClr val="hlink"/>
              </a:solidFill>
              <a:prstDash val="solid"/>
              <a:round/>
              <a:headEnd type="none" w="sm" len="sm"/>
              <a:tailEnd type="none" w="sm" len="sm"/>
            </a:ln>
          </p:spPr>
        </p:cxnSp>
        <p:cxnSp>
          <p:nvCxnSpPr>
            <p:cNvPr id="580" name="Google Shape;580;p58"/>
            <p:cNvCxnSpPr/>
            <p:nvPr/>
          </p:nvCxnSpPr>
          <p:spPr>
            <a:xfrm>
              <a:off x="7543800" y="2743200"/>
              <a:ext cx="0" cy="1066800"/>
            </a:xfrm>
            <a:prstGeom prst="straightConnector1">
              <a:avLst/>
            </a:prstGeom>
            <a:noFill/>
            <a:ln w="28575" cap="flat" cmpd="sng">
              <a:solidFill>
                <a:srgbClr val="000099"/>
              </a:solidFill>
              <a:prstDash val="solid"/>
              <a:round/>
              <a:headEnd type="none" w="sm" len="sm"/>
              <a:tailEnd type="none" w="sm" len="sm"/>
            </a:ln>
          </p:spPr>
        </p:cxnSp>
        <p:cxnSp>
          <p:nvCxnSpPr>
            <p:cNvPr id="581" name="Google Shape;581;p58"/>
            <p:cNvCxnSpPr/>
            <p:nvPr/>
          </p:nvCxnSpPr>
          <p:spPr>
            <a:xfrm>
              <a:off x="7696200" y="2743200"/>
              <a:ext cx="0" cy="1066800"/>
            </a:xfrm>
            <a:prstGeom prst="straightConnector1">
              <a:avLst/>
            </a:prstGeom>
            <a:noFill/>
            <a:ln w="28575" cap="flat" cmpd="sng">
              <a:solidFill>
                <a:schemeClr val="folHlink"/>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ROC with Partially Overlapped Distributions</a:t>
            </a:r>
            <a:endParaRPr/>
          </a:p>
        </p:txBody>
      </p:sp>
      <p:pic>
        <p:nvPicPr>
          <p:cNvPr id="587" name="Google Shape;587;p59"/>
          <p:cNvPicPr preferRelativeResize="0"/>
          <p:nvPr/>
        </p:nvPicPr>
        <p:blipFill rotWithShape="1">
          <a:blip r:embed="rId3">
            <a:alphaModFix/>
          </a:blip>
          <a:srcRect/>
          <a:stretch/>
        </p:blipFill>
        <p:spPr>
          <a:xfrm>
            <a:off x="4527550" y="2520950"/>
            <a:ext cx="88900" cy="101600"/>
          </a:xfrm>
          <a:prstGeom prst="rect">
            <a:avLst/>
          </a:prstGeom>
          <a:noFill/>
          <a:ln>
            <a:noFill/>
          </a:ln>
        </p:spPr>
      </p:pic>
      <p:pic>
        <p:nvPicPr>
          <p:cNvPr id="588" name="Google Shape;588;p59" descr="A comparison of a graph&#10;&#10;Description automatically generated"/>
          <p:cNvPicPr preferRelativeResize="0"/>
          <p:nvPr/>
        </p:nvPicPr>
        <p:blipFill rotWithShape="1">
          <a:blip r:embed="rId4">
            <a:alphaModFix/>
          </a:blip>
          <a:srcRect/>
          <a:stretch/>
        </p:blipFill>
        <p:spPr>
          <a:xfrm>
            <a:off x="457200" y="1063229"/>
            <a:ext cx="7772400" cy="3764921"/>
          </a:xfrm>
          <a:prstGeom prst="rect">
            <a:avLst/>
          </a:prstGeom>
          <a:noFill/>
          <a:ln>
            <a:noFill/>
          </a:ln>
        </p:spPr>
      </p:pic>
      <p:grpSp>
        <p:nvGrpSpPr>
          <p:cNvPr id="589" name="Google Shape;589;p59"/>
          <p:cNvGrpSpPr/>
          <p:nvPr/>
        </p:nvGrpSpPr>
        <p:grpSpPr>
          <a:xfrm>
            <a:off x="1928989" y="1456267"/>
            <a:ext cx="1504244" cy="2976757"/>
            <a:chOff x="6477000" y="2743200"/>
            <a:chExt cx="1219200" cy="1066800"/>
          </a:xfrm>
        </p:grpSpPr>
        <p:cxnSp>
          <p:nvCxnSpPr>
            <p:cNvPr id="590" name="Google Shape;590;p59"/>
            <p:cNvCxnSpPr/>
            <p:nvPr/>
          </p:nvCxnSpPr>
          <p:spPr>
            <a:xfrm>
              <a:off x="6477000" y="2743200"/>
              <a:ext cx="0" cy="1066800"/>
            </a:xfrm>
            <a:prstGeom prst="straightConnector1">
              <a:avLst/>
            </a:prstGeom>
            <a:noFill/>
            <a:ln w="28575" cap="flat" cmpd="sng">
              <a:solidFill>
                <a:srgbClr val="663300"/>
              </a:solidFill>
              <a:prstDash val="solid"/>
              <a:round/>
              <a:headEnd type="none" w="sm" len="sm"/>
              <a:tailEnd type="none" w="sm" len="sm"/>
            </a:ln>
          </p:spPr>
        </p:cxnSp>
        <p:cxnSp>
          <p:nvCxnSpPr>
            <p:cNvPr id="591" name="Google Shape;591;p59"/>
            <p:cNvCxnSpPr/>
            <p:nvPr/>
          </p:nvCxnSpPr>
          <p:spPr>
            <a:xfrm>
              <a:off x="6705600" y="2743200"/>
              <a:ext cx="0" cy="1066800"/>
            </a:xfrm>
            <a:prstGeom prst="straightConnector1">
              <a:avLst/>
            </a:prstGeom>
            <a:noFill/>
            <a:ln w="28575" cap="flat" cmpd="sng">
              <a:solidFill>
                <a:srgbClr val="D80000"/>
              </a:solidFill>
              <a:prstDash val="solid"/>
              <a:round/>
              <a:headEnd type="none" w="sm" len="sm"/>
              <a:tailEnd type="none" w="sm" len="sm"/>
            </a:ln>
          </p:spPr>
        </p:cxnSp>
        <p:cxnSp>
          <p:nvCxnSpPr>
            <p:cNvPr id="592" name="Google Shape;592;p59"/>
            <p:cNvCxnSpPr/>
            <p:nvPr/>
          </p:nvCxnSpPr>
          <p:spPr>
            <a:xfrm>
              <a:off x="6917375" y="2743200"/>
              <a:ext cx="0" cy="1066800"/>
            </a:xfrm>
            <a:prstGeom prst="straightConnector1">
              <a:avLst/>
            </a:prstGeom>
            <a:noFill/>
            <a:ln w="28575" cap="flat" cmpd="sng">
              <a:solidFill>
                <a:srgbClr val="FF9900"/>
              </a:solidFill>
              <a:prstDash val="solid"/>
              <a:round/>
              <a:headEnd type="none" w="sm" len="sm"/>
              <a:tailEnd type="none" w="sm" len="sm"/>
            </a:ln>
          </p:spPr>
        </p:cxnSp>
        <p:cxnSp>
          <p:nvCxnSpPr>
            <p:cNvPr id="593" name="Google Shape;593;p59"/>
            <p:cNvCxnSpPr/>
            <p:nvPr/>
          </p:nvCxnSpPr>
          <p:spPr>
            <a:xfrm>
              <a:off x="7086600" y="2743200"/>
              <a:ext cx="0" cy="1066800"/>
            </a:xfrm>
            <a:prstGeom prst="straightConnector1">
              <a:avLst/>
            </a:prstGeom>
            <a:noFill/>
            <a:ln w="28575" cap="flat" cmpd="sng">
              <a:solidFill>
                <a:srgbClr val="FFCC00"/>
              </a:solidFill>
              <a:prstDash val="solid"/>
              <a:round/>
              <a:headEnd type="none" w="sm" len="sm"/>
              <a:tailEnd type="none" w="sm" len="sm"/>
            </a:ln>
          </p:spPr>
        </p:cxnSp>
        <p:cxnSp>
          <p:nvCxnSpPr>
            <p:cNvPr id="594" name="Google Shape;594;p59"/>
            <p:cNvCxnSpPr/>
            <p:nvPr/>
          </p:nvCxnSpPr>
          <p:spPr>
            <a:xfrm>
              <a:off x="7239000" y="2743200"/>
              <a:ext cx="0" cy="1066800"/>
            </a:xfrm>
            <a:prstGeom prst="straightConnector1">
              <a:avLst/>
            </a:prstGeom>
            <a:noFill/>
            <a:ln w="28575" cap="flat" cmpd="sng">
              <a:solidFill>
                <a:srgbClr val="009900"/>
              </a:solidFill>
              <a:prstDash val="solid"/>
              <a:round/>
              <a:headEnd type="none" w="sm" len="sm"/>
              <a:tailEnd type="none" w="sm" len="sm"/>
            </a:ln>
          </p:spPr>
        </p:cxnSp>
        <p:cxnSp>
          <p:nvCxnSpPr>
            <p:cNvPr id="595" name="Google Shape;595;p59"/>
            <p:cNvCxnSpPr/>
            <p:nvPr/>
          </p:nvCxnSpPr>
          <p:spPr>
            <a:xfrm>
              <a:off x="7391400" y="2743200"/>
              <a:ext cx="0" cy="1066800"/>
            </a:xfrm>
            <a:prstGeom prst="straightConnector1">
              <a:avLst/>
            </a:prstGeom>
            <a:noFill/>
            <a:ln w="28575" cap="flat" cmpd="sng">
              <a:solidFill>
                <a:schemeClr val="hlink"/>
              </a:solidFill>
              <a:prstDash val="solid"/>
              <a:round/>
              <a:headEnd type="none" w="sm" len="sm"/>
              <a:tailEnd type="none" w="sm" len="sm"/>
            </a:ln>
          </p:spPr>
        </p:cxnSp>
        <p:cxnSp>
          <p:nvCxnSpPr>
            <p:cNvPr id="596" name="Google Shape;596;p59"/>
            <p:cNvCxnSpPr/>
            <p:nvPr/>
          </p:nvCxnSpPr>
          <p:spPr>
            <a:xfrm>
              <a:off x="7543800" y="2743200"/>
              <a:ext cx="0" cy="1066800"/>
            </a:xfrm>
            <a:prstGeom prst="straightConnector1">
              <a:avLst/>
            </a:prstGeom>
            <a:noFill/>
            <a:ln w="28575" cap="flat" cmpd="sng">
              <a:solidFill>
                <a:srgbClr val="000099"/>
              </a:solidFill>
              <a:prstDash val="solid"/>
              <a:round/>
              <a:headEnd type="none" w="sm" len="sm"/>
              <a:tailEnd type="none" w="sm" len="sm"/>
            </a:ln>
          </p:spPr>
        </p:cxnSp>
        <p:cxnSp>
          <p:nvCxnSpPr>
            <p:cNvPr id="597" name="Google Shape;597;p59"/>
            <p:cNvCxnSpPr/>
            <p:nvPr/>
          </p:nvCxnSpPr>
          <p:spPr>
            <a:xfrm>
              <a:off x="7696200" y="2743200"/>
              <a:ext cx="0" cy="1066800"/>
            </a:xfrm>
            <a:prstGeom prst="straightConnector1">
              <a:avLst/>
            </a:prstGeom>
            <a:noFill/>
            <a:ln w="28575" cap="flat" cmpd="sng">
              <a:solidFill>
                <a:schemeClr val="folHlink"/>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60"/>
          <p:cNvPicPr preferRelativeResize="0"/>
          <p:nvPr/>
        </p:nvPicPr>
        <p:blipFill rotWithShape="1">
          <a:blip r:embed="rId3">
            <a:alphaModFix/>
          </a:blip>
          <a:srcRect/>
          <a:stretch/>
        </p:blipFill>
        <p:spPr>
          <a:xfrm>
            <a:off x="4527550" y="2520950"/>
            <a:ext cx="88900" cy="101600"/>
          </a:xfrm>
          <a:prstGeom prst="rect">
            <a:avLst/>
          </a:prstGeom>
          <a:noFill/>
          <a:ln>
            <a:noFill/>
          </a:ln>
        </p:spPr>
      </p:pic>
      <p:pic>
        <p:nvPicPr>
          <p:cNvPr id="603" name="Google Shape;603;p60" descr="A comparison of a graph&#10;&#10;Description automatically generated"/>
          <p:cNvPicPr preferRelativeResize="0"/>
          <p:nvPr/>
        </p:nvPicPr>
        <p:blipFill rotWithShape="1">
          <a:blip r:embed="rId4">
            <a:alphaModFix/>
          </a:blip>
          <a:srcRect/>
          <a:stretch/>
        </p:blipFill>
        <p:spPr>
          <a:xfrm>
            <a:off x="547512" y="1029440"/>
            <a:ext cx="7772400" cy="3901976"/>
          </a:xfrm>
          <a:prstGeom prst="rect">
            <a:avLst/>
          </a:prstGeom>
          <a:noFill/>
          <a:ln>
            <a:noFill/>
          </a:ln>
        </p:spPr>
      </p:pic>
      <p:sp>
        <p:nvSpPr>
          <p:cNvPr id="604" name="Google Shape;604;p6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 </a:t>
            </a:r>
            <a:endParaRPr/>
          </a:p>
        </p:txBody>
      </p:sp>
      <p:sp>
        <p:nvSpPr>
          <p:cNvPr id="605" name="Google Shape;605;p60"/>
          <p:cNvSpPr txBox="1"/>
          <p:nvPr/>
        </p:nvSpPr>
        <p:spPr>
          <a:xfrm>
            <a:off x="609600" y="29064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3300" b="1" i="0" u="none" strike="noStrike" cap="none">
                <a:solidFill>
                  <a:schemeClr val="dk1"/>
                </a:solidFill>
                <a:latin typeface="Arial"/>
                <a:ea typeface="Arial"/>
                <a:cs typeface="Arial"/>
                <a:sym typeface="Arial"/>
              </a:rPr>
              <a:t>ROC with Partially Overlapped Distributions</a:t>
            </a:r>
            <a:endParaRPr sz="33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t>Better Separation</a:t>
            </a:r>
            <a:endParaRPr/>
          </a:p>
        </p:txBody>
      </p:sp>
      <p:pic>
        <p:nvPicPr>
          <p:cNvPr id="611" name="Google Shape;611;p61" descr="A comparison of a graph&#10;&#10;Description automatically generated"/>
          <p:cNvPicPr preferRelativeResize="0"/>
          <p:nvPr/>
        </p:nvPicPr>
        <p:blipFill rotWithShape="1">
          <a:blip r:embed="rId3">
            <a:alphaModFix/>
          </a:blip>
          <a:srcRect/>
          <a:stretch/>
        </p:blipFill>
        <p:spPr>
          <a:xfrm>
            <a:off x="457200" y="1182771"/>
            <a:ext cx="7772400" cy="3960729"/>
          </a:xfrm>
          <a:prstGeom prst="rect">
            <a:avLst/>
          </a:prstGeom>
          <a:noFill/>
          <a:ln>
            <a:noFill/>
          </a:ln>
        </p:spPr>
      </p:pic>
      <p:pic>
        <p:nvPicPr>
          <p:cNvPr id="612" name="Google Shape;612;p61"/>
          <p:cNvPicPr preferRelativeResize="0"/>
          <p:nvPr/>
        </p:nvPicPr>
        <p:blipFill rotWithShape="1">
          <a:blip r:embed="rId4">
            <a:alphaModFix/>
          </a:blip>
          <a:srcRect/>
          <a:stretch/>
        </p:blipFill>
        <p:spPr>
          <a:xfrm>
            <a:off x="4527550" y="2520950"/>
            <a:ext cx="88900" cy="10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79308" y="183658"/>
            <a:ext cx="8385383" cy="101296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latin typeface="Arial"/>
                <a:ea typeface="Arial"/>
                <a:cs typeface="Arial"/>
                <a:sym typeface="Arial"/>
              </a:rPr>
              <a:t>Typical Results - MEGA</a:t>
            </a:r>
            <a:endParaRPr/>
          </a:p>
        </p:txBody>
      </p:sp>
      <p:pic>
        <p:nvPicPr>
          <p:cNvPr id="194" name="Google Shape;194;p35"/>
          <p:cNvPicPr preferRelativeResize="0"/>
          <p:nvPr/>
        </p:nvPicPr>
        <p:blipFill rotWithShape="1">
          <a:blip r:embed="rId3">
            <a:alphaModFix/>
          </a:blip>
          <a:srcRect t="9313"/>
          <a:stretch/>
        </p:blipFill>
        <p:spPr>
          <a:xfrm>
            <a:off x="4978831" y="1196619"/>
            <a:ext cx="3038896" cy="3699984"/>
          </a:xfrm>
          <a:prstGeom prst="rect">
            <a:avLst/>
          </a:prstGeom>
          <a:noFill/>
          <a:ln w="9525" cap="flat" cmpd="sng">
            <a:solidFill>
              <a:srgbClr val="000000"/>
            </a:solidFill>
            <a:prstDash val="solid"/>
            <a:miter lim="800000"/>
            <a:headEnd type="none" w="sm" len="sm"/>
            <a:tailEnd type="none" w="sm" len="sm"/>
          </a:ln>
        </p:spPr>
      </p:pic>
      <p:sp>
        <p:nvSpPr>
          <p:cNvPr id="195" name="Google Shape;195;p35"/>
          <p:cNvSpPr txBox="1"/>
          <p:nvPr/>
        </p:nvSpPr>
        <p:spPr>
          <a:xfrm>
            <a:off x="235819" y="1248277"/>
            <a:ext cx="4157761" cy="3394472"/>
          </a:xfrm>
          <a:prstGeom prst="rect">
            <a:avLst/>
          </a:prstGeom>
          <a:noFill/>
          <a:ln>
            <a:noFill/>
          </a:ln>
        </p:spPr>
        <p:txBody>
          <a:bodyPr spcFirstLastPara="1" wrap="square" lIns="91425" tIns="45700" rIns="91425" bIns="45700" anchor="t" anchorCtr="0">
            <a:noAutofit/>
          </a:bodyPr>
          <a:lstStyle/>
          <a:p>
            <a:pPr marL="257175" marR="0" lvl="0" indent="-257175" algn="l" rtl="0">
              <a:lnSpc>
                <a:spcPct val="100000"/>
              </a:lnSpc>
              <a:spcBef>
                <a:spcPts val="0"/>
              </a:spcBef>
              <a:spcAft>
                <a:spcPts val="0"/>
              </a:spcAft>
              <a:buClr>
                <a:srgbClr val="FF0000"/>
              </a:buClr>
              <a:buSzPts val="2000"/>
              <a:buFont typeface="Arial"/>
              <a:buChar char="•"/>
            </a:pPr>
            <a:r>
              <a:rPr lang="en-US" sz="2000" b="1" i="0" u="none" strike="noStrike" cap="none">
                <a:solidFill>
                  <a:srgbClr val="333399"/>
                </a:solidFill>
                <a:latin typeface="Arial"/>
                <a:ea typeface="Arial"/>
                <a:cs typeface="Arial"/>
                <a:sym typeface="Arial"/>
              </a:rPr>
              <a:t>Up to 650 compounds identified and quantified in serum or plasma</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333399"/>
                </a:solidFill>
                <a:latin typeface="Arial"/>
                <a:ea typeface="Arial"/>
                <a:cs typeface="Arial"/>
                <a:sym typeface="Arial"/>
              </a:rPr>
              <a:t>About 300 compounds identified and quantified in urine</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333399"/>
                </a:solidFill>
                <a:latin typeface="Arial"/>
                <a:ea typeface="Arial"/>
                <a:cs typeface="Arial"/>
                <a:sym typeface="Arial"/>
              </a:rPr>
              <a:t>Table of compound identifiers and their concentrations</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FF0000"/>
                </a:solidFill>
                <a:latin typeface="Arial"/>
                <a:ea typeface="Arial"/>
                <a:cs typeface="Arial"/>
                <a:sym typeface="Arial"/>
              </a:rPr>
              <a:t>How do you determine what is normal or abnormal for a given sample or metabolite?</a:t>
            </a:r>
            <a:endParaRPr sz="2000" b="1" i="0" u="none" strike="noStrike" cap="none">
              <a:solidFill>
                <a:srgbClr val="FF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t>Perfectly Separated Populations</a:t>
            </a:r>
            <a:endParaRPr/>
          </a:p>
        </p:txBody>
      </p:sp>
      <p:pic>
        <p:nvPicPr>
          <p:cNvPr id="618" name="Google Shape;618;p62"/>
          <p:cNvPicPr preferRelativeResize="0"/>
          <p:nvPr/>
        </p:nvPicPr>
        <p:blipFill rotWithShape="1">
          <a:blip r:embed="rId3">
            <a:alphaModFix/>
          </a:blip>
          <a:srcRect/>
          <a:stretch/>
        </p:blipFill>
        <p:spPr>
          <a:xfrm>
            <a:off x="4527550" y="2520950"/>
            <a:ext cx="88900" cy="101600"/>
          </a:xfrm>
          <a:prstGeom prst="rect">
            <a:avLst/>
          </a:prstGeom>
          <a:noFill/>
          <a:ln>
            <a:noFill/>
          </a:ln>
        </p:spPr>
      </p:pic>
      <p:pic>
        <p:nvPicPr>
          <p:cNvPr id="619" name="Google Shape;619;p62" descr="A comparison of a graph&#10;&#10;Description automatically generated"/>
          <p:cNvPicPr preferRelativeResize="0"/>
          <p:nvPr/>
        </p:nvPicPr>
        <p:blipFill rotWithShape="1">
          <a:blip r:embed="rId4">
            <a:alphaModFix/>
          </a:blip>
          <a:srcRect/>
          <a:stretch/>
        </p:blipFill>
        <p:spPr>
          <a:xfrm>
            <a:off x="457200" y="940287"/>
            <a:ext cx="7772400" cy="39972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latin typeface="Arial"/>
                <a:ea typeface="Arial"/>
                <a:cs typeface="Arial"/>
                <a:sym typeface="Arial"/>
              </a:rPr>
              <a:t>AUCs of Common Single Marker Tests</a:t>
            </a:r>
            <a:endParaRPr/>
          </a:p>
        </p:txBody>
      </p:sp>
      <p:pic>
        <p:nvPicPr>
          <p:cNvPr id="625" name="Google Shape;625;p63"/>
          <p:cNvPicPr preferRelativeResize="0"/>
          <p:nvPr/>
        </p:nvPicPr>
        <p:blipFill rotWithShape="1">
          <a:blip r:embed="rId3">
            <a:alphaModFix/>
          </a:blip>
          <a:srcRect/>
          <a:stretch/>
        </p:blipFill>
        <p:spPr>
          <a:xfrm>
            <a:off x="1089375" y="1485900"/>
            <a:ext cx="3056335" cy="2971800"/>
          </a:xfrm>
          <a:prstGeom prst="rect">
            <a:avLst/>
          </a:prstGeom>
          <a:noFill/>
          <a:ln>
            <a:noFill/>
          </a:ln>
        </p:spPr>
      </p:pic>
      <p:sp>
        <p:nvSpPr>
          <p:cNvPr id="626" name="Google Shape;626;p63"/>
          <p:cNvSpPr txBox="1"/>
          <p:nvPr/>
        </p:nvSpPr>
        <p:spPr>
          <a:xfrm>
            <a:off x="1657350" y="1208485"/>
            <a:ext cx="235994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Mammogram (Benign vs. Malignant)</a:t>
            </a:r>
            <a:endParaRPr/>
          </a:p>
        </p:txBody>
      </p:sp>
      <p:sp>
        <p:nvSpPr>
          <p:cNvPr id="627" name="Google Shape;627;p63"/>
          <p:cNvSpPr txBox="1"/>
          <p:nvPr/>
        </p:nvSpPr>
        <p:spPr>
          <a:xfrm>
            <a:off x="1775176" y="1779985"/>
            <a:ext cx="885179" cy="253916"/>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AUC = 0.53</a:t>
            </a:r>
            <a:endParaRPr/>
          </a:p>
        </p:txBody>
      </p:sp>
      <p:pic>
        <p:nvPicPr>
          <p:cNvPr id="628" name="Google Shape;628;p63"/>
          <p:cNvPicPr preferRelativeResize="0"/>
          <p:nvPr/>
        </p:nvPicPr>
        <p:blipFill rotWithShape="1">
          <a:blip r:embed="rId4">
            <a:alphaModFix/>
          </a:blip>
          <a:srcRect t="13590"/>
          <a:stretch/>
        </p:blipFill>
        <p:spPr>
          <a:xfrm>
            <a:off x="4747861" y="1476375"/>
            <a:ext cx="3319463" cy="3209925"/>
          </a:xfrm>
          <a:prstGeom prst="rect">
            <a:avLst/>
          </a:prstGeom>
          <a:noFill/>
          <a:ln>
            <a:noFill/>
          </a:ln>
        </p:spPr>
      </p:pic>
      <p:sp>
        <p:nvSpPr>
          <p:cNvPr id="629" name="Google Shape;629;p63"/>
          <p:cNvSpPr txBox="1"/>
          <p:nvPr/>
        </p:nvSpPr>
        <p:spPr>
          <a:xfrm>
            <a:off x="5419375" y="1771650"/>
            <a:ext cx="885179" cy="253916"/>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AUC = 0.65</a:t>
            </a:r>
            <a:endParaRPr/>
          </a:p>
        </p:txBody>
      </p:sp>
      <p:sp>
        <p:nvSpPr>
          <p:cNvPr id="630" name="Google Shape;630;p63"/>
          <p:cNvSpPr txBox="1"/>
          <p:nvPr/>
        </p:nvSpPr>
        <p:spPr>
          <a:xfrm>
            <a:off x="6086124" y="1245394"/>
            <a:ext cx="75212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PSA Test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latin typeface="Arial"/>
                <a:ea typeface="Arial"/>
                <a:cs typeface="Arial"/>
                <a:sym typeface="Arial"/>
              </a:rPr>
              <a:t>AUCs of Common Single Marker Tests</a:t>
            </a:r>
            <a:endParaRPr/>
          </a:p>
        </p:txBody>
      </p:sp>
      <p:pic>
        <p:nvPicPr>
          <p:cNvPr id="636" name="Google Shape;636;p64"/>
          <p:cNvPicPr preferRelativeResize="0"/>
          <p:nvPr/>
        </p:nvPicPr>
        <p:blipFill rotWithShape="1">
          <a:blip r:embed="rId3">
            <a:alphaModFix/>
          </a:blip>
          <a:srcRect b="49242"/>
          <a:stretch/>
        </p:blipFill>
        <p:spPr>
          <a:xfrm>
            <a:off x="1259682" y="1485900"/>
            <a:ext cx="6627019" cy="3028950"/>
          </a:xfrm>
          <a:prstGeom prst="rect">
            <a:avLst/>
          </a:prstGeom>
          <a:noFill/>
          <a:ln>
            <a:noFill/>
          </a:ln>
        </p:spPr>
      </p:pic>
      <p:sp>
        <p:nvSpPr>
          <p:cNvPr id="637" name="Google Shape;637;p64"/>
          <p:cNvSpPr txBox="1"/>
          <p:nvPr/>
        </p:nvSpPr>
        <p:spPr>
          <a:xfrm>
            <a:off x="2499122" y="1379935"/>
            <a:ext cx="1261884"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Cancer (CEA)</a:t>
            </a:r>
            <a:endParaRPr/>
          </a:p>
        </p:txBody>
      </p:sp>
      <p:sp>
        <p:nvSpPr>
          <p:cNvPr id="638" name="Google Shape;638;p64"/>
          <p:cNvSpPr txBox="1"/>
          <p:nvPr/>
        </p:nvSpPr>
        <p:spPr>
          <a:xfrm>
            <a:off x="5756672" y="1371600"/>
            <a:ext cx="1540806"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Cancer (CA 19-9)</a:t>
            </a:r>
            <a:endParaRPr/>
          </a:p>
        </p:txBody>
      </p:sp>
      <p:sp>
        <p:nvSpPr>
          <p:cNvPr id="639" name="Google Shape;639;p64"/>
          <p:cNvSpPr txBox="1"/>
          <p:nvPr/>
        </p:nvSpPr>
        <p:spPr>
          <a:xfrm>
            <a:off x="2095501" y="1894285"/>
            <a:ext cx="885179" cy="253916"/>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AUC = 0.63</a:t>
            </a:r>
            <a:endParaRPr/>
          </a:p>
        </p:txBody>
      </p:sp>
      <p:sp>
        <p:nvSpPr>
          <p:cNvPr id="640" name="Google Shape;640;p64"/>
          <p:cNvSpPr txBox="1"/>
          <p:nvPr/>
        </p:nvSpPr>
        <p:spPr>
          <a:xfrm>
            <a:off x="5467351" y="1885950"/>
            <a:ext cx="885179" cy="253916"/>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AUC = 0.63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Multi-marker Panels</a:t>
            </a:r>
            <a:endParaRPr/>
          </a:p>
        </p:txBody>
      </p:sp>
      <p:sp>
        <p:nvSpPr>
          <p:cNvPr id="646" name="Google Shape;646;p65"/>
          <p:cNvSpPr txBox="1">
            <a:spLocks noGrp="1"/>
          </p:cNvSpPr>
          <p:nvPr>
            <p:ph type="body" idx="1"/>
          </p:nvPr>
        </p:nvSpPr>
        <p:spPr>
          <a:xfrm>
            <a:off x="457201" y="1152173"/>
            <a:ext cx="8229599" cy="3394472"/>
          </a:xfrm>
          <a:prstGeom prst="rect">
            <a:avLst/>
          </a:prstGeom>
          <a:noFill/>
          <a:ln>
            <a:noFill/>
          </a:ln>
        </p:spPr>
        <p:txBody>
          <a:bodyPr spcFirstLastPara="1" wrap="square" lIns="91425" tIns="45700" rIns="91425" bIns="45700" anchor="t" anchorCtr="0">
            <a:normAutofit lnSpcReduction="10000"/>
          </a:bodyPr>
          <a:lstStyle/>
          <a:p>
            <a:pPr marL="457200" lvl="0" indent="-381000" algn="l" rtl="0">
              <a:lnSpc>
                <a:spcPct val="100000"/>
              </a:lnSpc>
              <a:spcBef>
                <a:spcPts val="480"/>
              </a:spcBef>
              <a:spcAft>
                <a:spcPts val="0"/>
              </a:spcAft>
              <a:buSzPts val="2400"/>
              <a:buChar char="•"/>
            </a:pPr>
            <a:r>
              <a:rPr lang="en-US">
                <a:latin typeface="Arial"/>
                <a:ea typeface="Arial"/>
                <a:cs typeface="Arial"/>
                <a:sym typeface="Arial"/>
              </a:rPr>
              <a:t>Historically we have stuck with the idea </a:t>
            </a:r>
            <a:r>
              <a:rPr lang="en-US">
                <a:solidFill>
                  <a:srgbClr val="FF0000"/>
                </a:solidFill>
                <a:latin typeface="Arial"/>
                <a:ea typeface="Arial"/>
                <a:cs typeface="Arial"/>
                <a:sym typeface="Arial"/>
              </a:rPr>
              <a:t>one biomarker = one disease</a:t>
            </a:r>
            <a:endParaRPr/>
          </a:p>
          <a:p>
            <a:pPr marL="457200" lvl="0" indent="-381000" algn="l" rtl="0">
              <a:lnSpc>
                <a:spcPct val="100000"/>
              </a:lnSpc>
              <a:spcBef>
                <a:spcPts val="480"/>
              </a:spcBef>
              <a:spcAft>
                <a:spcPts val="0"/>
              </a:spcAft>
              <a:buSzPts val="2400"/>
              <a:buChar char="•"/>
            </a:pPr>
            <a:r>
              <a:rPr lang="en-US">
                <a:latin typeface="Arial"/>
                <a:ea typeface="Arial"/>
                <a:cs typeface="Arial"/>
                <a:sym typeface="Arial"/>
              </a:rPr>
              <a:t>This limits accuracy, precision sensitivity and specificity of the biomarker</a:t>
            </a:r>
            <a:endParaRPr/>
          </a:p>
          <a:p>
            <a:pPr marL="457200" lvl="0" indent="-381000" algn="l" rtl="0">
              <a:lnSpc>
                <a:spcPct val="100000"/>
              </a:lnSpc>
              <a:spcBef>
                <a:spcPts val="480"/>
              </a:spcBef>
              <a:spcAft>
                <a:spcPts val="0"/>
              </a:spcAft>
              <a:buSzPts val="2400"/>
              <a:buChar char="•"/>
            </a:pPr>
            <a:r>
              <a:rPr lang="en-US">
                <a:latin typeface="Arial"/>
                <a:ea typeface="Arial"/>
                <a:cs typeface="Arial"/>
                <a:sym typeface="Arial"/>
              </a:rPr>
              <a:t>Omics technologies now suggest </a:t>
            </a:r>
            <a:r>
              <a:rPr lang="en-US">
                <a:solidFill>
                  <a:srgbClr val="FF0000"/>
                </a:solidFill>
                <a:latin typeface="Arial"/>
                <a:ea typeface="Arial"/>
                <a:cs typeface="Arial"/>
                <a:sym typeface="Arial"/>
              </a:rPr>
              <a:t>many biomarkers = one disease</a:t>
            </a:r>
            <a:endParaRPr/>
          </a:p>
          <a:p>
            <a:pPr marL="457200" lvl="0" indent="-381000" algn="l" rtl="0">
              <a:lnSpc>
                <a:spcPct val="100000"/>
              </a:lnSpc>
              <a:spcBef>
                <a:spcPts val="480"/>
              </a:spcBef>
              <a:spcAft>
                <a:spcPts val="0"/>
              </a:spcAft>
              <a:buSzPts val="2400"/>
              <a:buChar char="•"/>
            </a:pPr>
            <a:r>
              <a:rPr lang="en-US">
                <a:latin typeface="Arial"/>
                <a:ea typeface="Arial"/>
                <a:cs typeface="Arial"/>
                <a:sym typeface="Arial"/>
              </a:rPr>
              <a:t>This improves accuracy, precision, sensitivity and specificity of the diagnosis and/or prediction</a:t>
            </a:r>
            <a:endParaRPr/>
          </a:p>
          <a:p>
            <a:pPr marL="457200" lvl="0" indent="-381000" algn="l" rtl="0">
              <a:lnSpc>
                <a:spcPct val="100000"/>
              </a:lnSpc>
              <a:spcBef>
                <a:spcPts val="480"/>
              </a:spcBef>
              <a:spcAft>
                <a:spcPts val="0"/>
              </a:spcAft>
              <a:buSzPts val="2400"/>
              <a:buChar char="•"/>
            </a:pPr>
            <a:r>
              <a:rPr lang="en-US">
                <a:latin typeface="Arial"/>
                <a:ea typeface="Arial"/>
                <a:cs typeface="Arial"/>
                <a:sym typeface="Arial"/>
              </a:rPr>
              <a:t>The problem is the math gets more complicated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From Many to One “Panel”</a:t>
            </a:r>
            <a:endParaRPr/>
          </a:p>
        </p:txBody>
      </p:sp>
      <p:sp>
        <p:nvSpPr>
          <p:cNvPr id="652" name="Google Shape;652;p66"/>
          <p:cNvSpPr txBox="1">
            <a:spLocks noGrp="1"/>
          </p:cNvSpPr>
          <p:nvPr>
            <p:ph type="body" idx="2"/>
          </p:nvPr>
        </p:nvSpPr>
        <p:spPr>
          <a:xfrm>
            <a:off x="3802945" y="1414640"/>
            <a:ext cx="5057422" cy="3394472"/>
          </a:xfrm>
          <a:prstGeom prst="rect">
            <a:avLst/>
          </a:prstGeom>
          <a:noFill/>
          <a:ln>
            <a:noFill/>
          </a:ln>
        </p:spPr>
        <p:txBody>
          <a:bodyPr spcFirstLastPara="1" wrap="square" lIns="91425" tIns="45700" rIns="91425" bIns="45700" anchor="t" anchorCtr="0">
            <a:normAutofit lnSpcReduction="10000"/>
          </a:bodyPr>
          <a:lstStyle/>
          <a:p>
            <a:pPr marL="457200" lvl="0" indent="-381000" algn="l" rtl="0">
              <a:lnSpc>
                <a:spcPct val="100000"/>
              </a:lnSpc>
              <a:spcBef>
                <a:spcPts val="480"/>
              </a:spcBef>
              <a:spcAft>
                <a:spcPts val="0"/>
              </a:spcAft>
              <a:buSzPts val="2400"/>
              <a:buChar char="•"/>
            </a:pPr>
            <a:r>
              <a:rPr lang="en-US" sz="2200">
                <a:latin typeface="Arial"/>
                <a:ea typeface="Arial"/>
                <a:cs typeface="Arial"/>
                <a:sym typeface="Arial"/>
              </a:rPr>
              <a:t>Need to use multivariate statistics, logistic regression or machine learning to develop a biomarker panel that consists of 2 or more biomarkers together</a:t>
            </a:r>
            <a:endParaRPr/>
          </a:p>
          <a:p>
            <a:pPr marL="457200" lvl="0" indent="-381000" algn="l" rtl="0">
              <a:lnSpc>
                <a:spcPct val="100000"/>
              </a:lnSpc>
              <a:spcBef>
                <a:spcPts val="480"/>
              </a:spcBef>
              <a:spcAft>
                <a:spcPts val="0"/>
              </a:spcAft>
              <a:buSzPts val="2400"/>
              <a:buChar char="•"/>
            </a:pPr>
            <a:r>
              <a:rPr lang="en-US" sz="2200">
                <a:latin typeface="Arial"/>
                <a:ea typeface="Arial"/>
                <a:cs typeface="Arial"/>
                <a:sym typeface="Arial"/>
              </a:rPr>
              <a:t>Need to assess the biomarker panel (</a:t>
            </a:r>
            <a:r>
              <a:rPr lang="en-US" sz="2200" i="1">
                <a:solidFill>
                  <a:srgbClr val="FF0000"/>
                </a:solidFill>
                <a:latin typeface="Arial"/>
                <a:ea typeface="Arial"/>
                <a:cs typeface="Arial"/>
                <a:sym typeface="Arial"/>
              </a:rPr>
              <a:t>and accompanying equation or model</a:t>
            </a:r>
            <a:r>
              <a:rPr lang="en-US" sz="2200">
                <a:latin typeface="Arial"/>
                <a:ea typeface="Arial"/>
                <a:cs typeface="Arial"/>
                <a:sym typeface="Arial"/>
              </a:rPr>
              <a:t>) using Receiver Operating Characteristic (ROC) curves</a:t>
            </a:r>
            <a:endParaRPr/>
          </a:p>
        </p:txBody>
      </p:sp>
      <p:pic>
        <p:nvPicPr>
          <p:cNvPr id="653" name="Google Shape;653;p66"/>
          <p:cNvPicPr preferRelativeResize="0"/>
          <p:nvPr/>
        </p:nvPicPr>
        <p:blipFill rotWithShape="1">
          <a:blip r:embed="rId3">
            <a:alphaModFix/>
          </a:blip>
          <a:srcRect/>
          <a:stretch/>
        </p:blipFill>
        <p:spPr>
          <a:xfrm>
            <a:off x="283633" y="985212"/>
            <a:ext cx="3519311" cy="39523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7"/>
          <p:cNvSpPr txBox="1">
            <a:spLocks noGrp="1"/>
          </p:cNvSpPr>
          <p:nvPr>
            <p:ph type="title"/>
          </p:nvPr>
        </p:nvSpPr>
        <p:spPr>
          <a:xfrm>
            <a:off x="542925" y="58341"/>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latin typeface="Arial"/>
                <a:ea typeface="Arial"/>
                <a:cs typeface="Arial"/>
                <a:sym typeface="Arial"/>
              </a:rPr>
              <a:t>Biomarker How To’s</a:t>
            </a:r>
            <a:endParaRPr/>
          </a:p>
        </p:txBody>
      </p:sp>
      <p:pic>
        <p:nvPicPr>
          <p:cNvPr id="659" name="Google Shape;659;p67" descr="screen-capture-4.png"/>
          <p:cNvPicPr preferRelativeResize="0"/>
          <p:nvPr/>
        </p:nvPicPr>
        <p:blipFill rotWithShape="1">
          <a:blip r:embed="rId3">
            <a:alphaModFix/>
          </a:blip>
          <a:srcRect b="11980"/>
          <a:stretch/>
        </p:blipFill>
        <p:spPr>
          <a:xfrm>
            <a:off x="1286404" y="915591"/>
            <a:ext cx="6571192" cy="387541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t>Using Two Markers</a:t>
            </a:r>
            <a:endParaRPr/>
          </a:p>
        </p:txBody>
      </p:sp>
      <p:sp>
        <p:nvSpPr>
          <p:cNvPr id="665" name="Google Shape;665;p68"/>
          <p:cNvSpPr/>
          <p:nvPr/>
        </p:nvSpPr>
        <p:spPr>
          <a:xfrm>
            <a:off x="702729" y="1395336"/>
            <a:ext cx="2743200" cy="1176414"/>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E46C0A">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66" name="Google Shape;666;p68"/>
          <p:cNvSpPr/>
          <p:nvPr/>
        </p:nvSpPr>
        <p:spPr>
          <a:xfrm>
            <a:off x="1504160" y="1541263"/>
            <a:ext cx="2126111" cy="1030487"/>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AD0EE">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67" name="Google Shape;667;p68"/>
          <p:cNvSpPr/>
          <p:nvPr/>
        </p:nvSpPr>
        <p:spPr>
          <a:xfrm>
            <a:off x="361246" y="3804358"/>
            <a:ext cx="3254018" cy="678542"/>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7030A0">
              <a:alpha val="54509"/>
            </a:srgbClr>
          </a:solidFill>
          <a:ln w="28575" cap="flat" cmpd="sng">
            <a:solidFill>
              <a:srgbClr val="FF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68" name="Google Shape;668;p68"/>
          <p:cNvSpPr/>
          <p:nvPr/>
        </p:nvSpPr>
        <p:spPr>
          <a:xfrm>
            <a:off x="1489153" y="3163505"/>
            <a:ext cx="2126111" cy="1319396"/>
          </a:xfrm>
          <a:custGeom>
            <a:avLst/>
            <a:gdLst/>
            <a:ahLst/>
            <a:cxnLst/>
            <a:rect l="l" t="t" r="r" b="b"/>
            <a:pathLst>
              <a:path w="3657600" h="1568552" extrusionOk="0">
                <a:moveTo>
                  <a:pt x="0" y="1556678"/>
                </a:moveTo>
                <a:cubicBezTo>
                  <a:pt x="170213" y="1568553"/>
                  <a:pt x="340426" y="1580428"/>
                  <a:pt x="486888" y="1544802"/>
                </a:cubicBezTo>
                <a:cubicBezTo>
                  <a:pt x="633350" y="1509176"/>
                  <a:pt x="785751" y="1422091"/>
                  <a:pt x="878774" y="1342922"/>
                </a:cubicBezTo>
                <a:cubicBezTo>
                  <a:pt x="971797" y="1263753"/>
                  <a:pt x="983673" y="1202397"/>
                  <a:pt x="1045029" y="1069789"/>
                </a:cubicBezTo>
                <a:cubicBezTo>
                  <a:pt x="1106385" y="937181"/>
                  <a:pt x="1175657" y="707592"/>
                  <a:pt x="1246909" y="547275"/>
                </a:cubicBezTo>
                <a:cubicBezTo>
                  <a:pt x="1318161" y="386958"/>
                  <a:pt x="1385454" y="198932"/>
                  <a:pt x="1472540" y="107888"/>
                </a:cubicBezTo>
                <a:cubicBezTo>
                  <a:pt x="1559626" y="16844"/>
                  <a:pt x="1674420" y="6948"/>
                  <a:pt x="1769423" y="1010"/>
                </a:cubicBezTo>
                <a:cubicBezTo>
                  <a:pt x="1864426" y="-4928"/>
                  <a:pt x="1963387" y="14865"/>
                  <a:pt x="2042556" y="72262"/>
                </a:cubicBezTo>
                <a:cubicBezTo>
                  <a:pt x="2121725" y="129659"/>
                  <a:pt x="2190997" y="246433"/>
                  <a:pt x="2244436" y="345394"/>
                </a:cubicBezTo>
                <a:cubicBezTo>
                  <a:pt x="2297875" y="444355"/>
                  <a:pt x="2299855" y="529462"/>
                  <a:pt x="2363190" y="666028"/>
                </a:cubicBezTo>
                <a:cubicBezTo>
                  <a:pt x="2426525" y="802594"/>
                  <a:pt x="2523507" y="1034163"/>
                  <a:pt x="2624447" y="1164792"/>
                </a:cubicBezTo>
                <a:cubicBezTo>
                  <a:pt x="2725387" y="1295421"/>
                  <a:pt x="2796639" y="1386465"/>
                  <a:pt x="2968831" y="1449800"/>
                </a:cubicBezTo>
                <a:cubicBezTo>
                  <a:pt x="3141023" y="1513135"/>
                  <a:pt x="3399311" y="1528968"/>
                  <a:pt x="3657600" y="1544802"/>
                </a:cubicBezTo>
              </a:path>
            </a:pathLst>
          </a:custGeom>
          <a:solidFill>
            <a:srgbClr val="92D050">
              <a:alpha val="56470"/>
            </a:srgbClr>
          </a:solidFill>
          <a:ln w="28575" cap="flat" cmpd="sng">
            <a:solidFill>
              <a:srgbClr val="0070C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69" name="Google Shape;669;p68"/>
          <p:cNvSpPr txBox="1"/>
          <p:nvPr/>
        </p:nvSpPr>
        <p:spPr>
          <a:xfrm>
            <a:off x="1489153" y="2611478"/>
            <a:ext cx="1749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Normal   Sick</a:t>
            </a:r>
            <a:endParaRPr/>
          </a:p>
        </p:txBody>
      </p:sp>
      <p:sp>
        <p:nvSpPr>
          <p:cNvPr id="670" name="Google Shape;670;p68"/>
          <p:cNvSpPr txBox="1"/>
          <p:nvPr/>
        </p:nvSpPr>
        <p:spPr>
          <a:xfrm>
            <a:off x="1504160" y="4539345"/>
            <a:ext cx="1749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Sick   Normal</a:t>
            </a:r>
            <a:endParaRPr/>
          </a:p>
        </p:txBody>
      </p:sp>
      <p:sp>
        <p:nvSpPr>
          <p:cNvPr id="671" name="Google Shape;671;p68"/>
          <p:cNvSpPr txBox="1"/>
          <p:nvPr/>
        </p:nvSpPr>
        <p:spPr>
          <a:xfrm>
            <a:off x="702729" y="1230489"/>
            <a:ext cx="8899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Marker 1</a:t>
            </a:r>
            <a:endParaRPr/>
          </a:p>
        </p:txBody>
      </p:sp>
      <p:sp>
        <p:nvSpPr>
          <p:cNvPr id="672" name="Google Shape;672;p68"/>
          <p:cNvSpPr txBox="1"/>
          <p:nvPr/>
        </p:nvSpPr>
        <p:spPr>
          <a:xfrm>
            <a:off x="702728" y="3467774"/>
            <a:ext cx="8899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Marker 2</a:t>
            </a:r>
            <a:endParaRPr/>
          </a:p>
        </p:txBody>
      </p:sp>
      <p:pic>
        <p:nvPicPr>
          <p:cNvPr id="673" name="Google Shape;673;p68"/>
          <p:cNvPicPr preferRelativeResize="0"/>
          <p:nvPr/>
        </p:nvPicPr>
        <p:blipFill rotWithShape="1">
          <a:blip r:embed="rId3">
            <a:alphaModFix/>
          </a:blip>
          <a:srcRect/>
          <a:stretch/>
        </p:blipFill>
        <p:spPr>
          <a:xfrm>
            <a:off x="3869787" y="1316744"/>
            <a:ext cx="1643944" cy="1444128"/>
          </a:xfrm>
          <a:prstGeom prst="rect">
            <a:avLst/>
          </a:prstGeom>
          <a:noFill/>
          <a:ln>
            <a:noFill/>
          </a:ln>
        </p:spPr>
      </p:pic>
      <p:pic>
        <p:nvPicPr>
          <p:cNvPr id="674" name="Google Shape;674;p68"/>
          <p:cNvPicPr preferRelativeResize="0"/>
          <p:nvPr/>
        </p:nvPicPr>
        <p:blipFill rotWithShape="1">
          <a:blip r:embed="rId3">
            <a:alphaModFix/>
          </a:blip>
          <a:srcRect/>
          <a:stretch/>
        </p:blipFill>
        <p:spPr>
          <a:xfrm>
            <a:off x="3869787" y="3163505"/>
            <a:ext cx="1643944" cy="1444128"/>
          </a:xfrm>
          <a:prstGeom prst="rect">
            <a:avLst/>
          </a:prstGeom>
          <a:noFill/>
          <a:ln>
            <a:noFill/>
          </a:ln>
        </p:spPr>
      </p:pic>
      <p:pic>
        <p:nvPicPr>
          <p:cNvPr id="675" name="Google Shape;675;p68"/>
          <p:cNvPicPr preferRelativeResize="0"/>
          <p:nvPr/>
        </p:nvPicPr>
        <p:blipFill rotWithShape="1">
          <a:blip r:embed="rId4">
            <a:alphaModFix/>
          </a:blip>
          <a:srcRect/>
          <a:stretch/>
        </p:blipFill>
        <p:spPr>
          <a:xfrm>
            <a:off x="5944272" y="1668932"/>
            <a:ext cx="3091111" cy="2623755"/>
          </a:xfrm>
          <a:prstGeom prst="rect">
            <a:avLst/>
          </a:prstGeom>
          <a:noFill/>
          <a:ln>
            <a:noFill/>
          </a:ln>
        </p:spPr>
      </p:pic>
      <p:sp>
        <p:nvSpPr>
          <p:cNvPr id="676" name="Google Shape;676;p68"/>
          <p:cNvSpPr txBox="1"/>
          <p:nvPr/>
        </p:nvSpPr>
        <p:spPr>
          <a:xfrm>
            <a:off x="6637867" y="1230489"/>
            <a:ext cx="18662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Combined Biomarker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ROC Curve</a:t>
            </a:r>
            <a:endParaRPr/>
          </a:p>
        </p:txBody>
      </p:sp>
      <p:sp>
        <p:nvSpPr>
          <p:cNvPr id="677" name="Google Shape;677;p68"/>
          <p:cNvSpPr txBox="1"/>
          <p:nvPr/>
        </p:nvSpPr>
        <p:spPr>
          <a:xfrm>
            <a:off x="4572000" y="1760910"/>
            <a:ext cx="111120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ROC Curve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Marker 1</a:t>
            </a:r>
            <a:endParaRPr/>
          </a:p>
        </p:txBody>
      </p:sp>
      <p:sp>
        <p:nvSpPr>
          <p:cNvPr id="678" name="Google Shape;678;p68"/>
          <p:cNvSpPr txBox="1"/>
          <p:nvPr/>
        </p:nvSpPr>
        <p:spPr>
          <a:xfrm>
            <a:off x="4617800" y="3621662"/>
            <a:ext cx="111120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ROC Curve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Marker 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t>How?</a:t>
            </a:r>
            <a:endParaRPr/>
          </a:p>
        </p:txBody>
      </p:sp>
      <p:sp>
        <p:nvSpPr>
          <p:cNvPr id="684" name="Google Shape;684;p69"/>
          <p:cNvSpPr/>
          <p:nvPr/>
        </p:nvSpPr>
        <p:spPr>
          <a:xfrm>
            <a:off x="1456267" y="155786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5" name="Google Shape;685;p69"/>
          <p:cNvSpPr/>
          <p:nvPr/>
        </p:nvSpPr>
        <p:spPr>
          <a:xfrm>
            <a:off x="1608667" y="171026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6" name="Google Shape;686;p69"/>
          <p:cNvSpPr/>
          <p:nvPr/>
        </p:nvSpPr>
        <p:spPr>
          <a:xfrm>
            <a:off x="1456264" y="1738488"/>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7" name="Google Shape;687;p69"/>
          <p:cNvSpPr/>
          <p:nvPr/>
        </p:nvSpPr>
        <p:spPr>
          <a:xfrm>
            <a:off x="1439329" y="190217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8" name="Google Shape;688;p69"/>
          <p:cNvSpPr/>
          <p:nvPr/>
        </p:nvSpPr>
        <p:spPr>
          <a:xfrm>
            <a:off x="1591729" y="205457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9" name="Google Shape;689;p69"/>
          <p:cNvSpPr/>
          <p:nvPr/>
        </p:nvSpPr>
        <p:spPr>
          <a:xfrm>
            <a:off x="1461910" y="200378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0" name="Google Shape;690;p69"/>
          <p:cNvSpPr/>
          <p:nvPr/>
        </p:nvSpPr>
        <p:spPr>
          <a:xfrm>
            <a:off x="1614310" y="215618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69"/>
          <p:cNvSpPr/>
          <p:nvPr/>
        </p:nvSpPr>
        <p:spPr>
          <a:xfrm>
            <a:off x="1461907" y="2184402"/>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2" name="Google Shape;692;p69"/>
          <p:cNvSpPr/>
          <p:nvPr/>
        </p:nvSpPr>
        <p:spPr>
          <a:xfrm>
            <a:off x="1444972" y="23480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3" name="Google Shape;693;p69"/>
          <p:cNvSpPr/>
          <p:nvPr/>
        </p:nvSpPr>
        <p:spPr>
          <a:xfrm>
            <a:off x="1597372" y="25004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4" name="Google Shape;694;p69"/>
          <p:cNvSpPr/>
          <p:nvPr/>
        </p:nvSpPr>
        <p:spPr>
          <a:xfrm>
            <a:off x="1507060" y="2489202"/>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69"/>
          <p:cNvSpPr/>
          <p:nvPr/>
        </p:nvSpPr>
        <p:spPr>
          <a:xfrm>
            <a:off x="1490125" y="26528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69"/>
          <p:cNvSpPr/>
          <p:nvPr/>
        </p:nvSpPr>
        <p:spPr>
          <a:xfrm>
            <a:off x="1552216" y="220697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7" name="Google Shape;697;p69"/>
          <p:cNvSpPr/>
          <p:nvPr/>
        </p:nvSpPr>
        <p:spPr>
          <a:xfrm>
            <a:off x="1422397" y="215618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8" name="Google Shape;698;p69"/>
          <p:cNvSpPr/>
          <p:nvPr/>
        </p:nvSpPr>
        <p:spPr>
          <a:xfrm>
            <a:off x="1574797" y="230858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9" name="Google Shape;699;p69"/>
          <p:cNvSpPr/>
          <p:nvPr/>
        </p:nvSpPr>
        <p:spPr>
          <a:xfrm>
            <a:off x="1422394" y="2336802"/>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0" name="Google Shape;700;p69"/>
          <p:cNvSpPr/>
          <p:nvPr/>
        </p:nvSpPr>
        <p:spPr>
          <a:xfrm>
            <a:off x="1405459" y="25004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1" name="Google Shape;701;p69"/>
          <p:cNvSpPr/>
          <p:nvPr/>
        </p:nvSpPr>
        <p:spPr>
          <a:xfrm>
            <a:off x="1557859" y="26528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2" name="Google Shape;702;p69"/>
          <p:cNvSpPr/>
          <p:nvPr/>
        </p:nvSpPr>
        <p:spPr>
          <a:xfrm>
            <a:off x="1467547" y="2641602"/>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3" name="Google Shape;703;p69"/>
          <p:cNvSpPr/>
          <p:nvPr/>
        </p:nvSpPr>
        <p:spPr>
          <a:xfrm>
            <a:off x="1450612" y="2805291"/>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 name="Google Shape;704;p69"/>
          <p:cNvSpPr/>
          <p:nvPr/>
        </p:nvSpPr>
        <p:spPr>
          <a:xfrm>
            <a:off x="2150539" y="2432755"/>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5" name="Google Shape;705;p69"/>
          <p:cNvSpPr/>
          <p:nvPr/>
        </p:nvSpPr>
        <p:spPr>
          <a:xfrm>
            <a:off x="2269072" y="2799646"/>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6" name="Google Shape;706;p69"/>
          <p:cNvSpPr/>
          <p:nvPr/>
        </p:nvSpPr>
        <p:spPr>
          <a:xfrm>
            <a:off x="2150536" y="2613376"/>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7" name="Google Shape;707;p69"/>
          <p:cNvSpPr/>
          <p:nvPr/>
        </p:nvSpPr>
        <p:spPr>
          <a:xfrm>
            <a:off x="2133601" y="2777065"/>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8" name="Google Shape;708;p69"/>
          <p:cNvSpPr/>
          <p:nvPr/>
        </p:nvSpPr>
        <p:spPr>
          <a:xfrm>
            <a:off x="2286001" y="2929465"/>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9" name="Google Shape;709;p69"/>
          <p:cNvSpPr/>
          <p:nvPr/>
        </p:nvSpPr>
        <p:spPr>
          <a:xfrm>
            <a:off x="2156182" y="287866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0" name="Google Shape;710;p69"/>
          <p:cNvSpPr/>
          <p:nvPr/>
        </p:nvSpPr>
        <p:spPr>
          <a:xfrm>
            <a:off x="2308582" y="303106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1" name="Google Shape;711;p69"/>
          <p:cNvSpPr/>
          <p:nvPr/>
        </p:nvSpPr>
        <p:spPr>
          <a:xfrm>
            <a:off x="2156179" y="3059290"/>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2" name="Google Shape;712;p69"/>
          <p:cNvSpPr/>
          <p:nvPr/>
        </p:nvSpPr>
        <p:spPr>
          <a:xfrm>
            <a:off x="2139244" y="32229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3" name="Google Shape;713;p69"/>
          <p:cNvSpPr/>
          <p:nvPr/>
        </p:nvSpPr>
        <p:spPr>
          <a:xfrm>
            <a:off x="2291644" y="33753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4" name="Google Shape;714;p69"/>
          <p:cNvSpPr/>
          <p:nvPr/>
        </p:nvSpPr>
        <p:spPr>
          <a:xfrm>
            <a:off x="2201332" y="3364090"/>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5" name="Google Shape;715;p69"/>
          <p:cNvSpPr/>
          <p:nvPr/>
        </p:nvSpPr>
        <p:spPr>
          <a:xfrm>
            <a:off x="2184397" y="35277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6" name="Google Shape;716;p69"/>
          <p:cNvSpPr/>
          <p:nvPr/>
        </p:nvSpPr>
        <p:spPr>
          <a:xfrm>
            <a:off x="2246488" y="3081865"/>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7" name="Google Shape;717;p69"/>
          <p:cNvSpPr/>
          <p:nvPr/>
        </p:nvSpPr>
        <p:spPr>
          <a:xfrm>
            <a:off x="2116669" y="303106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8" name="Google Shape;718;p69"/>
          <p:cNvSpPr/>
          <p:nvPr/>
        </p:nvSpPr>
        <p:spPr>
          <a:xfrm>
            <a:off x="2269069" y="318346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9" name="Google Shape;719;p69"/>
          <p:cNvSpPr/>
          <p:nvPr/>
        </p:nvSpPr>
        <p:spPr>
          <a:xfrm>
            <a:off x="2116666" y="3211690"/>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0" name="Google Shape;720;p69"/>
          <p:cNvSpPr/>
          <p:nvPr/>
        </p:nvSpPr>
        <p:spPr>
          <a:xfrm>
            <a:off x="2099731" y="33753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69"/>
          <p:cNvSpPr/>
          <p:nvPr/>
        </p:nvSpPr>
        <p:spPr>
          <a:xfrm>
            <a:off x="2252131" y="35277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2" name="Google Shape;722;p69"/>
          <p:cNvSpPr/>
          <p:nvPr/>
        </p:nvSpPr>
        <p:spPr>
          <a:xfrm>
            <a:off x="2161819" y="3516490"/>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3" name="Google Shape;723;p69"/>
          <p:cNvSpPr/>
          <p:nvPr/>
        </p:nvSpPr>
        <p:spPr>
          <a:xfrm>
            <a:off x="2144884" y="3680179"/>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69"/>
          <p:cNvSpPr/>
          <p:nvPr/>
        </p:nvSpPr>
        <p:spPr>
          <a:xfrm>
            <a:off x="1535287" y="1648176"/>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5" name="Google Shape;725;p69"/>
          <p:cNvSpPr/>
          <p:nvPr/>
        </p:nvSpPr>
        <p:spPr>
          <a:xfrm>
            <a:off x="1597375" y="1800576"/>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69"/>
          <p:cNvSpPr/>
          <p:nvPr/>
        </p:nvSpPr>
        <p:spPr>
          <a:xfrm>
            <a:off x="1535284" y="1828797"/>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7" name="Google Shape;727;p69"/>
          <p:cNvSpPr/>
          <p:nvPr/>
        </p:nvSpPr>
        <p:spPr>
          <a:xfrm>
            <a:off x="1518349" y="1992486"/>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8" name="Google Shape;728;p69"/>
          <p:cNvSpPr/>
          <p:nvPr/>
        </p:nvSpPr>
        <p:spPr>
          <a:xfrm>
            <a:off x="1670749" y="2144886"/>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9" name="Google Shape;729;p69"/>
          <p:cNvSpPr/>
          <p:nvPr/>
        </p:nvSpPr>
        <p:spPr>
          <a:xfrm>
            <a:off x="1540930" y="2094090"/>
            <a:ext cx="79022" cy="79022"/>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0" name="Google Shape;730;p69"/>
          <p:cNvSpPr/>
          <p:nvPr/>
        </p:nvSpPr>
        <p:spPr>
          <a:xfrm>
            <a:off x="2240842" y="2455332"/>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1" name="Google Shape;731;p69"/>
          <p:cNvSpPr/>
          <p:nvPr/>
        </p:nvSpPr>
        <p:spPr>
          <a:xfrm>
            <a:off x="2223907" y="2619021"/>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69"/>
          <p:cNvSpPr/>
          <p:nvPr/>
        </p:nvSpPr>
        <p:spPr>
          <a:xfrm>
            <a:off x="2139241" y="2579511"/>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3" name="Google Shape;733;p69"/>
          <p:cNvSpPr/>
          <p:nvPr/>
        </p:nvSpPr>
        <p:spPr>
          <a:xfrm>
            <a:off x="2201329" y="2607732"/>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4" name="Google Shape;734;p69"/>
          <p:cNvSpPr/>
          <p:nvPr/>
        </p:nvSpPr>
        <p:spPr>
          <a:xfrm>
            <a:off x="2167471" y="2212618"/>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5" name="Google Shape;735;p69"/>
          <p:cNvSpPr/>
          <p:nvPr/>
        </p:nvSpPr>
        <p:spPr>
          <a:xfrm>
            <a:off x="2246485" y="2325507"/>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6" name="Google Shape;736;p69"/>
          <p:cNvSpPr/>
          <p:nvPr/>
        </p:nvSpPr>
        <p:spPr>
          <a:xfrm>
            <a:off x="2144884" y="2336796"/>
            <a:ext cx="79022" cy="79022"/>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7" name="Google Shape;737;p69"/>
          <p:cNvSpPr/>
          <p:nvPr/>
        </p:nvSpPr>
        <p:spPr>
          <a:xfrm>
            <a:off x="1016000" y="1444978"/>
            <a:ext cx="1738489" cy="2607733"/>
          </a:xfrm>
          <a:custGeom>
            <a:avLst/>
            <a:gdLst/>
            <a:ahLst/>
            <a:cxnLst/>
            <a:rect l="l" t="t" r="r" b="b"/>
            <a:pathLst>
              <a:path w="1738489" h="2607733" extrusionOk="0">
                <a:moveTo>
                  <a:pt x="22578" y="0"/>
                </a:moveTo>
                <a:lnTo>
                  <a:pt x="0" y="2596444"/>
                </a:lnTo>
                <a:lnTo>
                  <a:pt x="1738489" y="2607733"/>
                </a:lnTo>
              </a:path>
            </a:pathLst>
          </a:custGeom>
          <a:no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8" name="Google Shape;738;p69"/>
          <p:cNvSpPr/>
          <p:nvPr/>
        </p:nvSpPr>
        <p:spPr>
          <a:xfrm>
            <a:off x="4402673" y="2438398"/>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69"/>
          <p:cNvSpPr/>
          <p:nvPr/>
        </p:nvSpPr>
        <p:spPr>
          <a:xfrm>
            <a:off x="4521206" y="2805289"/>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0" name="Google Shape;740;p69"/>
          <p:cNvSpPr/>
          <p:nvPr/>
        </p:nvSpPr>
        <p:spPr>
          <a:xfrm>
            <a:off x="4402670" y="2619019"/>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69"/>
          <p:cNvSpPr/>
          <p:nvPr/>
        </p:nvSpPr>
        <p:spPr>
          <a:xfrm>
            <a:off x="4442180" y="2782708"/>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2" name="Google Shape;742;p69"/>
          <p:cNvSpPr/>
          <p:nvPr/>
        </p:nvSpPr>
        <p:spPr>
          <a:xfrm>
            <a:off x="4538135" y="2935108"/>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3" name="Google Shape;743;p69"/>
          <p:cNvSpPr/>
          <p:nvPr/>
        </p:nvSpPr>
        <p:spPr>
          <a:xfrm>
            <a:off x="4408316" y="288431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4" name="Google Shape;744;p69"/>
          <p:cNvSpPr/>
          <p:nvPr/>
        </p:nvSpPr>
        <p:spPr>
          <a:xfrm>
            <a:off x="4560716" y="303671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69"/>
          <p:cNvSpPr/>
          <p:nvPr/>
        </p:nvSpPr>
        <p:spPr>
          <a:xfrm>
            <a:off x="4408313" y="3064933"/>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6" name="Google Shape;746;p69"/>
          <p:cNvSpPr/>
          <p:nvPr/>
        </p:nvSpPr>
        <p:spPr>
          <a:xfrm>
            <a:off x="4391378" y="322862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7" name="Google Shape;747;p69"/>
          <p:cNvSpPr/>
          <p:nvPr/>
        </p:nvSpPr>
        <p:spPr>
          <a:xfrm>
            <a:off x="4543778" y="326813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8" name="Google Shape;748;p69"/>
          <p:cNvSpPr/>
          <p:nvPr/>
        </p:nvSpPr>
        <p:spPr>
          <a:xfrm>
            <a:off x="4453466" y="3256843"/>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9" name="Google Shape;749;p69"/>
          <p:cNvSpPr/>
          <p:nvPr/>
        </p:nvSpPr>
        <p:spPr>
          <a:xfrm>
            <a:off x="4436531" y="342053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0" name="Google Shape;750;p69"/>
          <p:cNvSpPr/>
          <p:nvPr/>
        </p:nvSpPr>
        <p:spPr>
          <a:xfrm>
            <a:off x="4498622" y="3087508"/>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69"/>
          <p:cNvSpPr/>
          <p:nvPr/>
        </p:nvSpPr>
        <p:spPr>
          <a:xfrm>
            <a:off x="4459115" y="2946400"/>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2" name="Google Shape;752;p69"/>
          <p:cNvSpPr/>
          <p:nvPr/>
        </p:nvSpPr>
        <p:spPr>
          <a:xfrm>
            <a:off x="4521203" y="318911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3" name="Google Shape;753;p69"/>
          <p:cNvSpPr/>
          <p:nvPr/>
        </p:nvSpPr>
        <p:spPr>
          <a:xfrm>
            <a:off x="4368800" y="3217333"/>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4" name="Google Shape;754;p69"/>
          <p:cNvSpPr/>
          <p:nvPr/>
        </p:nvSpPr>
        <p:spPr>
          <a:xfrm>
            <a:off x="4351865" y="326813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5" name="Google Shape;755;p69"/>
          <p:cNvSpPr/>
          <p:nvPr/>
        </p:nvSpPr>
        <p:spPr>
          <a:xfrm>
            <a:off x="4504265" y="3420532"/>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6" name="Google Shape;756;p69"/>
          <p:cNvSpPr/>
          <p:nvPr/>
        </p:nvSpPr>
        <p:spPr>
          <a:xfrm>
            <a:off x="4413953" y="3409243"/>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7" name="Google Shape;757;p69"/>
          <p:cNvSpPr/>
          <p:nvPr/>
        </p:nvSpPr>
        <p:spPr>
          <a:xfrm>
            <a:off x="4397018" y="3482620"/>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58" name="Google Shape;758;p69"/>
          <p:cNvGrpSpPr/>
          <p:nvPr/>
        </p:nvGrpSpPr>
        <p:grpSpPr>
          <a:xfrm rot="10800000">
            <a:off x="3657593" y="1698978"/>
            <a:ext cx="344312" cy="1303868"/>
            <a:chOff x="3657593" y="1676400"/>
            <a:chExt cx="344312" cy="1303868"/>
          </a:xfrm>
        </p:grpSpPr>
        <p:sp>
          <p:nvSpPr>
            <p:cNvPr id="759" name="Google Shape;759;p69"/>
            <p:cNvSpPr/>
            <p:nvPr/>
          </p:nvSpPr>
          <p:spPr>
            <a:xfrm>
              <a:off x="3708401" y="167640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0" name="Google Shape;760;p69"/>
            <p:cNvSpPr/>
            <p:nvPr/>
          </p:nvSpPr>
          <p:spPr>
            <a:xfrm>
              <a:off x="3860801" y="182880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1" name="Google Shape;761;p69"/>
            <p:cNvSpPr/>
            <p:nvPr/>
          </p:nvSpPr>
          <p:spPr>
            <a:xfrm>
              <a:off x="3708398" y="1857021"/>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69"/>
            <p:cNvSpPr/>
            <p:nvPr/>
          </p:nvSpPr>
          <p:spPr>
            <a:xfrm>
              <a:off x="3691463" y="202071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p69"/>
            <p:cNvSpPr/>
            <p:nvPr/>
          </p:nvSpPr>
          <p:spPr>
            <a:xfrm>
              <a:off x="3843863" y="217311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69"/>
            <p:cNvSpPr/>
            <p:nvPr/>
          </p:nvSpPr>
          <p:spPr>
            <a:xfrm>
              <a:off x="3714044" y="212231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5" name="Google Shape;765;p69"/>
            <p:cNvSpPr/>
            <p:nvPr/>
          </p:nvSpPr>
          <p:spPr>
            <a:xfrm>
              <a:off x="3866444" y="227471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6" name="Google Shape;766;p69"/>
            <p:cNvSpPr/>
            <p:nvPr/>
          </p:nvSpPr>
          <p:spPr>
            <a:xfrm>
              <a:off x="3714041" y="2302935"/>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7" name="Google Shape;767;p69"/>
            <p:cNvSpPr/>
            <p:nvPr/>
          </p:nvSpPr>
          <p:spPr>
            <a:xfrm>
              <a:off x="3697106" y="246662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8" name="Google Shape;768;p69"/>
            <p:cNvSpPr/>
            <p:nvPr/>
          </p:nvSpPr>
          <p:spPr>
            <a:xfrm>
              <a:off x="3849506" y="261902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9" name="Google Shape;769;p69"/>
            <p:cNvSpPr/>
            <p:nvPr/>
          </p:nvSpPr>
          <p:spPr>
            <a:xfrm>
              <a:off x="3759194" y="2607735"/>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0" name="Google Shape;770;p69"/>
            <p:cNvSpPr/>
            <p:nvPr/>
          </p:nvSpPr>
          <p:spPr>
            <a:xfrm>
              <a:off x="3742259" y="277142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1" name="Google Shape;771;p69"/>
            <p:cNvSpPr/>
            <p:nvPr/>
          </p:nvSpPr>
          <p:spPr>
            <a:xfrm>
              <a:off x="3804350" y="232551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2" name="Google Shape;772;p69"/>
            <p:cNvSpPr/>
            <p:nvPr/>
          </p:nvSpPr>
          <p:spPr>
            <a:xfrm>
              <a:off x="3674531" y="227471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3" name="Google Shape;773;p69"/>
            <p:cNvSpPr/>
            <p:nvPr/>
          </p:nvSpPr>
          <p:spPr>
            <a:xfrm>
              <a:off x="3826931" y="242711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4" name="Google Shape;774;p69"/>
            <p:cNvSpPr/>
            <p:nvPr/>
          </p:nvSpPr>
          <p:spPr>
            <a:xfrm>
              <a:off x="3674528" y="2455335"/>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5" name="Google Shape;775;p69"/>
            <p:cNvSpPr/>
            <p:nvPr/>
          </p:nvSpPr>
          <p:spPr>
            <a:xfrm>
              <a:off x="3657593" y="261902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6" name="Google Shape;776;p69"/>
            <p:cNvSpPr/>
            <p:nvPr/>
          </p:nvSpPr>
          <p:spPr>
            <a:xfrm>
              <a:off x="3809993" y="2771424"/>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7" name="Google Shape;777;p69"/>
            <p:cNvSpPr/>
            <p:nvPr/>
          </p:nvSpPr>
          <p:spPr>
            <a:xfrm>
              <a:off x="3719681" y="2760135"/>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8" name="Google Shape;778;p69"/>
            <p:cNvSpPr/>
            <p:nvPr/>
          </p:nvSpPr>
          <p:spPr>
            <a:xfrm>
              <a:off x="3793058" y="2901246"/>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69"/>
            <p:cNvSpPr/>
            <p:nvPr/>
          </p:nvSpPr>
          <p:spPr>
            <a:xfrm>
              <a:off x="3787421" y="1766709"/>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0" name="Google Shape;780;p69"/>
            <p:cNvSpPr/>
            <p:nvPr/>
          </p:nvSpPr>
          <p:spPr>
            <a:xfrm>
              <a:off x="3849509" y="1919109"/>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69"/>
            <p:cNvSpPr/>
            <p:nvPr/>
          </p:nvSpPr>
          <p:spPr>
            <a:xfrm>
              <a:off x="3787418" y="1947330"/>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2" name="Google Shape;782;p69"/>
            <p:cNvSpPr/>
            <p:nvPr/>
          </p:nvSpPr>
          <p:spPr>
            <a:xfrm>
              <a:off x="3770483" y="2111019"/>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3" name="Google Shape;783;p69"/>
            <p:cNvSpPr/>
            <p:nvPr/>
          </p:nvSpPr>
          <p:spPr>
            <a:xfrm>
              <a:off x="3922883" y="2263419"/>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69"/>
            <p:cNvSpPr/>
            <p:nvPr/>
          </p:nvSpPr>
          <p:spPr>
            <a:xfrm>
              <a:off x="3793064" y="2212623"/>
              <a:ext cx="79022" cy="7902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85" name="Google Shape;785;p69"/>
          <p:cNvSpPr/>
          <p:nvPr/>
        </p:nvSpPr>
        <p:spPr>
          <a:xfrm>
            <a:off x="4492976" y="2460975"/>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6" name="Google Shape;786;p69"/>
          <p:cNvSpPr/>
          <p:nvPr/>
        </p:nvSpPr>
        <p:spPr>
          <a:xfrm>
            <a:off x="4476041" y="2624664"/>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7" name="Google Shape;787;p69"/>
          <p:cNvSpPr/>
          <p:nvPr/>
        </p:nvSpPr>
        <p:spPr>
          <a:xfrm>
            <a:off x="4391375" y="2539998"/>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8" name="Google Shape;788;p69"/>
          <p:cNvSpPr/>
          <p:nvPr/>
        </p:nvSpPr>
        <p:spPr>
          <a:xfrm>
            <a:off x="4487330" y="2669820"/>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9" name="Google Shape;789;p69"/>
          <p:cNvSpPr/>
          <p:nvPr/>
        </p:nvSpPr>
        <p:spPr>
          <a:xfrm>
            <a:off x="4419605" y="2285995"/>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0" name="Google Shape;790;p69"/>
          <p:cNvSpPr/>
          <p:nvPr/>
        </p:nvSpPr>
        <p:spPr>
          <a:xfrm>
            <a:off x="4498619" y="2331150"/>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1" name="Google Shape;791;p69"/>
          <p:cNvSpPr/>
          <p:nvPr/>
        </p:nvSpPr>
        <p:spPr>
          <a:xfrm>
            <a:off x="4397018" y="2342439"/>
            <a:ext cx="79022" cy="7902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2" name="Google Shape;792;p69"/>
          <p:cNvSpPr/>
          <p:nvPr/>
        </p:nvSpPr>
        <p:spPr>
          <a:xfrm>
            <a:off x="3268134" y="1450621"/>
            <a:ext cx="1738489" cy="2607733"/>
          </a:xfrm>
          <a:custGeom>
            <a:avLst/>
            <a:gdLst/>
            <a:ahLst/>
            <a:cxnLst/>
            <a:rect l="l" t="t" r="r" b="b"/>
            <a:pathLst>
              <a:path w="1738489" h="2607733" extrusionOk="0">
                <a:moveTo>
                  <a:pt x="22578" y="0"/>
                </a:moveTo>
                <a:lnTo>
                  <a:pt x="0" y="2596444"/>
                </a:lnTo>
                <a:lnTo>
                  <a:pt x="1738489" y="2607733"/>
                </a:lnTo>
              </a:path>
            </a:pathLst>
          </a:custGeom>
          <a:no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3" name="Google Shape;793;p69"/>
          <p:cNvSpPr/>
          <p:nvPr/>
        </p:nvSpPr>
        <p:spPr>
          <a:xfrm>
            <a:off x="5988756" y="1444978"/>
            <a:ext cx="2568224" cy="2607734"/>
          </a:xfrm>
          <a:custGeom>
            <a:avLst/>
            <a:gdLst/>
            <a:ahLst/>
            <a:cxnLst/>
            <a:rect l="l" t="t" r="r" b="b"/>
            <a:pathLst>
              <a:path w="1738489" h="2607733" extrusionOk="0">
                <a:moveTo>
                  <a:pt x="22578" y="0"/>
                </a:moveTo>
                <a:lnTo>
                  <a:pt x="0" y="2596444"/>
                </a:lnTo>
                <a:lnTo>
                  <a:pt x="1738489" y="2607733"/>
                </a:lnTo>
              </a:path>
            </a:pathLst>
          </a:custGeom>
          <a:no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4" name="Google Shape;794;p69"/>
          <p:cNvSpPr/>
          <p:nvPr/>
        </p:nvSpPr>
        <p:spPr>
          <a:xfrm>
            <a:off x="6891875" y="19699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5" name="Google Shape;795;p69"/>
          <p:cNvSpPr/>
          <p:nvPr/>
        </p:nvSpPr>
        <p:spPr>
          <a:xfrm>
            <a:off x="7044275" y="200942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6" name="Google Shape;796;p69"/>
          <p:cNvSpPr/>
          <p:nvPr/>
        </p:nvSpPr>
        <p:spPr>
          <a:xfrm>
            <a:off x="6891872" y="21505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7" name="Google Shape;797;p69"/>
          <p:cNvSpPr/>
          <p:nvPr/>
        </p:nvSpPr>
        <p:spPr>
          <a:xfrm>
            <a:off x="6970895" y="20602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8" name="Google Shape;798;p69"/>
          <p:cNvSpPr/>
          <p:nvPr/>
        </p:nvSpPr>
        <p:spPr>
          <a:xfrm>
            <a:off x="7044275" y="200942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9" name="Google Shape;799;p69"/>
          <p:cNvSpPr/>
          <p:nvPr/>
        </p:nvSpPr>
        <p:spPr>
          <a:xfrm>
            <a:off x="7044272" y="23029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69"/>
          <p:cNvSpPr/>
          <p:nvPr/>
        </p:nvSpPr>
        <p:spPr>
          <a:xfrm>
            <a:off x="7123295" y="209973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1" name="Google Shape;801;p69"/>
          <p:cNvSpPr/>
          <p:nvPr/>
        </p:nvSpPr>
        <p:spPr>
          <a:xfrm>
            <a:off x="6846716" y="22747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2" name="Google Shape;802;p69"/>
          <p:cNvSpPr/>
          <p:nvPr/>
        </p:nvSpPr>
        <p:spPr>
          <a:xfrm>
            <a:off x="6999116" y="24271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3" name="Google Shape;803;p69"/>
          <p:cNvSpPr/>
          <p:nvPr/>
        </p:nvSpPr>
        <p:spPr>
          <a:xfrm>
            <a:off x="6846713" y="24553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4" name="Google Shape;804;p69"/>
          <p:cNvSpPr/>
          <p:nvPr/>
        </p:nvSpPr>
        <p:spPr>
          <a:xfrm>
            <a:off x="6925736" y="23650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5" name="Google Shape;805;p69"/>
          <p:cNvSpPr/>
          <p:nvPr/>
        </p:nvSpPr>
        <p:spPr>
          <a:xfrm>
            <a:off x="7021694" y="241582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6" name="Google Shape;806;p69"/>
          <p:cNvSpPr/>
          <p:nvPr/>
        </p:nvSpPr>
        <p:spPr>
          <a:xfrm>
            <a:off x="7021691" y="2596446"/>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7" name="Google Shape;807;p69"/>
          <p:cNvSpPr/>
          <p:nvPr/>
        </p:nvSpPr>
        <p:spPr>
          <a:xfrm>
            <a:off x="7100714" y="250613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8" name="Google Shape;808;p69"/>
          <p:cNvSpPr/>
          <p:nvPr/>
        </p:nvSpPr>
        <p:spPr>
          <a:xfrm>
            <a:off x="6762047" y="24271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9" name="Google Shape;809;p69"/>
          <p:cNvSpPr/>
          <p:nvPr/>
        </p:nvSpPr>
        <p:spPr>
          <a:xfrm>
            <a:off x="6914447" y="25795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0" name="Google Shape;810;p69"/>
          <p:cNvSpPr/>
          <p:nvPr/>
        </p:nvSpPr>
        <p:spPr>
          <a:xfrm>
            <a:off x="6762044" y="26077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69"/>
          <p:cNvSpPr/>
          <p:nvPr/>
        </p:nvSpPr>
        <p:spPr>
          <a:xfrm>
            <a:off x="6841067" y="25174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2" name="Google Shape;812;p69"/>
          <p:cNvSpPr/>
          <p:nvPr/>
        </p:nvSpPr>
        <p:spPr>
          <a:xfrm>
            <a:off x="6914447" y="25795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3" name="Google Shape;813;p69"/>
          <p:cNvSpPr/>
          <p:nvPr/>
        </p:nvSpPr>
        <p:spPr>
          <a:xfrm>
            <a:off x="7066847" y="27319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4" name="Google Shape;814;p69"/>
          <p:cNvSpPr/>
          <p:nvPr/>
        </p:nvSpPr>
        <p:spPr>
          <a:xfrm>
            <a:off x="6914444" y="27601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5" name="Google Shape;815;p69"/>
          <p:cNvSpPr/>
          <p:nvPr/>
        </p:nvSpPr>
        <p:spPr>
          <a:xfrm>
            <a:off x="6993467" y="26698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6" name="Google Shape;816;p69"/>
          <p:cNvSpPr/>
          <p:nvPr/>
        </p:nvSpPr>
        <p:spPr>
          <a:xfrm>
            <a:off x="7044275" y="21223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7" name="Google Shape;817;p69"/>
          <p:cNvSpPr/>
          <p:nvPr/>
        </p:nvSpPr>
        <p:spPr>
          <a:xfrm>
            <a:off x="7044272" y="23029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8" name="Google Shape;818;p69"/>
          <p:cNvSpPr/>
          <p:nvPr/>
        </p:nvSpPr>
        <p:spPr>
          <a:xfrm>
            <a:off x="7123295" y="22126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9" name="Google Shape;819;p69"/>
          <p:cNvSpPr/>
          <p:nvPr/>
        </p:nvSpPr>
        <p:spPr>
          <a:xfrm>
            <a:off x="6846716" y="216182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69"/>
          <p:cNvSpPr/>
          <p:nvPr/>
        </p:nvSpPr>
        <p:spPr>
          <a:xfrm>
            <a:off x="6694313" y="23029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69"/>
          <p:cNvSpPr/>
          <p:nvPr/>
        </p:nvSpPr>
        <p:spPr>
          <a:xfrm>
            <a:off x="6773336" y="22126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69"/>
          <p:cNvSpPr/>
          <p:nvPr/>
        </p:nvSpPr>
        <p:spPr>
          <a:xfrm>
            <a:off x="6846716" y="216182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3" name="Google Shape;823;p69"/>
          <p:cNvSpPr/>
          <p:nvPr/>
        </p:nvSpPr>
        <p:spPr>
          <a:xfrm>
            <a:off x="6999116" y="24271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4" name="Google Shape;824;p69"/>
          <p:cNvSpPr/>
          <p:nvPr/>
        </p:nvSpPr>
        <p:spPr>
          <a:xfrm>
            <a:off x="6846713" y="24553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5" name="Google Shape;825;p69"/>
          <p:cNvSpPr/>
          <p:nvPr/>
        </p:nvSpPr>
        <p:spPr>
          <a:xfrm>
            <a:off x="6925736" y="225213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6" name="Google Shape;826;p69"/>
          <p:cNvSpPr/>
          <p:nvPr/>
        </p:nvSpPr>
        <p:spPr>
          <a:xfrm>
            <a:off x="6649157" y="24271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7" name="Google Shape;827;p69"/>
          <p:cNvSpPr/>
          <p:nvPr/>
        </p:nvSpPr>
        <p:spPr>
          <a:xfrm>
            <a:off x="6801557" y="25795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8" name="Google Shape;828;p69"/>
          <p:cNvSpPr/>
          <p:nvPr/>
        </p:nvSpPr>
        <p:spPr>
          <a:xfrm>
            <a:off x="6649154" y="26077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9" name="Google Shape;829;p69"/>
          <p:cNvSpPr/>
          <p:nvPr/>
        </p:nvSpPr>
        <p:spPr>
          <a:xfrm>
            <a:off x="6728177" y="25174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0" name="Google Shape;830;p69"/>
          <p:cNvSpPr/>
          <p:nvPr/>
        </p:nvSpPr>
        <p:spPr>
          <a:xfrm>
            <a:off x="6824135" y="256822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1" name="Google Shape;831;p69"/>
          <p:cNvSpPr/>
          <p:nvPr/>
        </p:nvSpPr>
        <p:spPr>
          <a:xfrm>
            <a:off x="7270049" y="275449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2" name="Google Shape;832;p69"/>
          <p:cNvSpPr/>
          <p:nvPr/>
        </p:nvSpPr>
        <p:spPr>
          <a:xfrm>
            <a:off x="6824132" y="2748846"/>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3" name="Google Shape;833;p69"/>
          <p:cNvSpPr/>
          <p:nvPr/>
        </p:nvSpPr>
        <p:spPr>
          <a:xfrm>
            <a:off x="6903155" y="265853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4" name="Google Shape;834;p69"/>
          <p:cNvSpPr/>
          <p:nvPr/>
        </p:nvSpPr>
        <p:spPr>
          <a:xfrm>
            <a:off x="6564488" y="25795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5" name="Google Shape;835;p69"/>
          <p:cNvSpPr/>
          <p:nvPr/>
        </p:nvSpPr>
        <p:spPr>
          <a:xfrm>
            <a:off x="6716888" y="27319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6" name="Google Shape;836;p69"/>
          <p:cNvSpPr/>
          <p:nvPr/>
        </p:nvSpPr>
        <p:spPr>
          <a:xfrm>
            <a:off x="6564485" y="27601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7" name="Google Shape;837;p69"/>
          <p:cNvSpPr/>
          <p:nvPr/>
        </p:nvSpPr>
        <p:spPr>
          <a:xfrm>
            <a:off x="6643508" y="26698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8" name="Google Shape;838;p69"/>
          <p:cNvSpPr/>
          <p:nvPr/>
        </p:nvSpPr>
        <p:spPr>
          <a:xfrm>
            <a:off x="6716888" y="27319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9" name="Google Shape;839;p69"/>
          <p:cNvSpPr/>
          <p:nvPr/>
        </p:nvSpPr>
        <p:spPr>
          <a:xfrm>
            <a:off x="6869288" y="28843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0" name="Google Shape;840;p69"/>
          <p:cNvSpPr/>
          <p:nvPr/>
        </p:nvSpPr>
        <p:spPr>
          <a:xfrm>
            <a:off x="6716885" y="29125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69"/>
          <p:cNvSpPr/>
          <p:nvPr/>
        </p:nvSpPr>
        <p:spPr>
          <a:xfrm>
            <a:off x="6795908" y="28222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2" name="Google Shape;842;p69"/>
          <p:cNvSpPr/>
          <p:nvPr/>
        </p:nvSpPr>
        <p:spPr>
          <a:xfrm>
            <a:off x="6846716" y="227471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3" name="Google Shape;843;p69"/>
          <p:cNvSpPr/>
          <p:nvPr/>
        </p:nvSpPr>
        <p:spPr>
          <a:xfrm>
            <a:off x="6846713" y="2455335"/>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4" name="Google Shape;844;p69"/>
          <p:cNvSpPr/>
          <p:nvPr/>
        </p:nvSpPr>
        <p:spPr>
          <a:xfrm>
            <a:off x="6925736" y="23650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5" name="Google Shape;845;p69"/>
          <p:cNvSpPr/>
          <p:nvPr/>
        </p:nvSpPr>
        <p:spPr>
          <a:xfrm>
            <a:off x="7083785" y="218440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6" name="Google Shape;846;p69"/>
          <p:cNvSpPr/>
          <p:nvPr/>
        </p:nvSpPr>
        <p:spPr>
          <a:xfrm>
            <a:off x="7083782" y="236502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7" name="Google Shape;847;p69"/>
          <p:cNvSpPr/>
          <p:nvPr/>
        </p:nvSpPr>
        <p:spPr>
          <a:xfrm>
            <a:off x="7038626" y="248920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8" name="Google Shape;848;p69"/>
          <p:cNvSpPr/>
          <p:nvPr/>
        </p:nvSpPr>
        <p:spPr>
          <a:xfrm>
            <a:off x="7038626" y="237631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9" name="Google Shape;849;p69"/>
          <p:cNvSpPr/>
          <p:nvPr/>
        </p:nvSpPr>
        <p:spPr>
          <a:xfrm>
            <a:off x="6965246" y="2427111"/>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0" name="Google Shape;850;p69"/>
          <p:cNvSpPr/>
          <p:nvPr/>
        </p:nvSpPr>
        <p:spPr>
          <a:xfrm>
            <a:off x="7038626" y="237631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1" name="Google Shape;851;p69"/>
          <p:cNvSpPr/>
          <p:nvPr/>
        </p:nvSpPr>
        <p:spPr>
          <a:xfrm>
            <a:off x="7117646" y="2466621"/>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2" name="Google Shape;852;p69"/>
          <p:cNvSpPr/>
          <p:nvPr/>
        </p:nvSpPr>
        <p:spPr>
          <a:xfrm>
            <a:off x="7038626" y="248920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3" name="Google Shape;853;p69"/>
          <p:cNvSpPr/>
          <p:nvPr/>
        </p:nvSpPr>
        <p:spPr>
          <a:xfrm rot="-158912">
            <a:off x="7171915" y="2293032"/>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4" name="Google Shape;854;p69"/>
          <p:cNvSpPr/>
          <p:nvPr/>
        </p:nvSpPr>
        <p:spPr>
          <a:xfrm rot="-158912">
            <a:off x="7162921" y="2587273"/>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5" name="Google Shape;855;p69"/>
          <p:cNvSpPr/>
          <p:nvPr/>
        </p:nvSpPr>
        <p:spPr>
          <a:xfrm rot="-158912">
            <a:off x="7209036" y="2240459"/>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6" name="Google Shape;856;p69"/>
          <p:cNvSpPr/>
          <p:nvPr/>
        </p:nvSpPr>
        <p:spPr>
          <a:xfrm rot="-158912">
            <a:off x="7138081" y="2294594"/>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7" name="Google Shape;857;p69"/>
          <p:cNvSpPr/>
          <p:nvPr/>
        </p:nvSpPr>
        <p:spPr>
          <a:xfrm rot="-158912">
            <a:off x="7209036" y="2240459"/>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8" name="Google Shape;858;p69"/>
          <p:cNvSpPr/>
          <p:nvPr/>
        </p:nvSpPr>
        <p:spPr>
          <a:xfrm rot="-158912">
            <a:off x="7222596" y="2533656"/>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9" name="Google Shape;859;p69"/>
          <p:cNvSpPr/>
          <p:nvPr/>
        </p:nvSpPr>
        <p:spPr>
          <a:xfrm rot="-158912">
            <a:off x="7214252" y="2353228"/>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0" name="Google Shape;860;p69"/>
          <p:cNvSpPr/>
          <p:nvPr/>
        </p:nvSpPr>
        <p:spPr>
          <a:xfrm rot="-158912">
            <a:off x="7222596" y="2533656"/>
            <a:ext cx="79022" cy="79022"/>
          </a:xfrm>
          <a:prstGeom prst="ellipse">
            <a:avLst/>
          </a:prstGeom>
          <a:solidFill>
            <a:srgbClr val="9748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861" name="Google Shape;861;p69"/>
          <p:cNvGrpSpPr/>
          <p:nvPr/>
        </p:nvGrpSpPr>
        <p:grpSpPr>
          <a:xfrm rot="-2229345">
            <a:off x="7049556" y="2421125"/>
            <a:ext cx="825777" cy="1032289"/>
            <a:chOff x="7167775" y="2467469"/>
            <a:chExt cx="825777" cy="1032289"/>
          </a:xfrm>
        </p:grpSpPr>
        <p:sp>
          <p:nvSpPr>
            <p:cNvPr id="862" name="Google Shape;862;p69"/>
            <p:cNvSpPr/>
            <p:nvPr/>
          </p:nvSpPr>
          <p:spPr>
            <a:xfrm rot="-158912">
              <a:off x="7468427" y="2469253"/>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3" name="Google Shape;863;p69"/>
            <p:cNvSpPr/>
            <p:nvPr/>
          </p:nvSpPr>
          <p:spPr>
            <a:xfrm rot="-158912">
              <a:off x="7622490" y="250167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4" name="Google Shape;864;p69"/>
            <p:cNvSpPr/>
            <p:nvPr/>
          </p:nvSpPr>
          <p:spPr>
            <a:xfrm rot="-158912">
              <a:off x="7476770" y="2649681"/>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5" name="Google Shape;865;p69"/>
            <p:cNvSpPr/>
            <p:nvPr/>
          </p:nvSpPr>
          <p:spPr>
            <a:xfrm rot="-158912">
              <a:off x="7551536" y="255581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6" name="Google Shape;866;p69"/>
            <p:cNvSpPr/>
            <p:nvPr/>
          </p:nvSpPr>
          <p:spPr>
            <a:xfrm rot="-158912">
              <a:off x="7622490" y="250167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7" name="Google Shape;867;p69"/>
            <p:cNvSpPr/>
            <p:nvPr/>
          </p:nvSpPr>
          <p:spPr>
            <a:xfrm rot="-158912">
              <a:off x="7786986" y="2759643"/>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8" name="Google Shape;868;p69"/>
            <p:cNvSpPr/>
            <p:nvPr/>
          </p:nvSpPr>
          <p:spPr>
            <a:xfrm rot="-158912">
              <a:off x="7636050" y="2794876"/>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9" name="Google Shape;869;p69"/>
            <p:cNvSpPr/>
            <p:nvPr/>
          </p:nvSpPr>
          <p:spPr>
            <a:xfrm rot="-158912">
              <a:off x="7705599" y="258823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0" name="Google Shape;870;p69"/>
            <p:cNvSpPr/>
            <p:nvPr/>
          </p:nvSpPr>
          <p:spPr>
            <a:xfrm rot="-158912">
              <a:off x="7437401" y="277581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69"/>
            <p:cNvSpPr/>
            <p:nvPr/>
          </p:nvSpPr>
          <p:spPr>
            <a:xfrm rot="-158912">
              <a:off x="7596680" y="292100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2" name="Google Shape;872;p69"/>
            <p:cNvSpPr/>
            <p:nvPr/>
          </p:nvSpPr>
          <p:spPr>
            <a:xfrm rot="-158912">
              <a:off x="7445744" y="2956242"/>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3" name="Google Shape;873;p69"/>
            <p:cNvSpPr/>
            <p:nvPr/>
          </p:nvSpPr>
          <p:spPr>
            <a:xfrm rot="-158912">
              <a:off x="7520510" y="286237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4" name="Google Shape;874;p69"/>
            <p:cNvSpPr/>
            <p:nvPr/>
          </p:nvSpPr>
          <p:spPr>
            <a:xfrm rot="-158912">
              <a:off x="7618713" y="290868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5" name="Google Shape;875;p69"/>
            <p:cNvSpPr/>
            <p:nvPr/>
          </p:nvSpPr>
          <p:spPr>
            <a:xfrm rot="-158912">
              <a:off x="7777992" y="305388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6" name="Google Shape;876;p69"/>
            <p:cNvSpPr/>
            <p:nvPr/>
          </p:nvSpPr>
          <p:spPr>
            <a:xfrm rot="-158912">
              <a:off x="7627056" y="308911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7" name="Google Shape;877;p69"/>
            <p:cNvSpPr/>
            <p:nvPr/>
          </p:nvSpPr>
          <p:spPr>
            <a:xfrm rot="-158912">
              <a:off x="7701821" y="299525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8" name="Google Shape;878;p69"/>
            <p:cNvSpPr/>
            <p:nvPr/>
          </p:nvSpPr>
          <p:spPr>
            <a:xfrm rot="-158912">
              <a:off x="7359865" y="293196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9" name="Google Shape;879;p69"/>
            <p:cNvSpPr/>
            <p:nvPr/>
          </p:nvSpPr>
          <p:spPr>
            <a:xfrm rot="-158912">
              <a:off x="7519144" y="307715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0" name="Google Shape;880;p69"/>
            <p:cNvSpPr/>
            <p:nvPr/>
          </p:nvSpPr>
          <p:spPr>
            <a:xfrm rot="-158912">
              <a:off x="7368208" y="3112392"/>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1" name="Google Shape;881;p69"/>
            <p:cNvSpPr/>
            <p:nvPr/>
          </p:nvSpPr>
          <p:spPr>
            <a:xfrm rot="-158912">
              <a:off x="7442973" y="301852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2" name="Google Shape;882;p69"/>
            <p:cNvSpPr/>
            <p:nvPr/>
          </p:nvSpPr>
          <p:spPr>
            <a:xfrm rot="-158912">
              <a:off x="7519144" y="307715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3" name="Google Shape;883;p69"/>
            <p:cNvSpPr/>
            <p:nvPr/>
          </p:nvSpPr>
          <p:spPr>
            <a:xfrm rot="-158912">
              <a:off x="7678424" y="322235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4" name="Google Shape;884;p69"/>
            <p:cNvSpPr/>
            <p:nvPr/>
          </p:nvSpPr>
          <p:spPr>
            <a:xfrm rot="-158912">
              <a:off x="7527487" y="325758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5" name="Google Shape;885;p69"/>
            <p:cNvSpPr/>
            <p:nvPr/>
          </p:nvSpPr>
          <p:spPr>
            <a:xfrm rot="-158912">
              <a:off x="7602253" y="316372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6" name="Google Shape;886;p69"/>
            <p:cNvSpPr/>
            <p:nvPr/>
          </p:nvSpPr>
          <p:spPr>
            <a:xfrm rot="-158912">
              <a:off x="7627707" y="261444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7" name="Google Shape;887;p69"/>
            <p:cNvSpPr/>
            <p:nvPr/>
          </p:nvSpPr>
          <p:spPr>
            <a:xfrm rot="-158912">
              <a:off x="7636050" y="2794876"/>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8" name="Google Shape;888;p69"/>
            <p:cNvSpPr/>
            <p:nvPr/>
          </p:nvSpPr>
          <p:spPr>
            <a:xfrm rot="-158912">
              <a:off x="7656269" y="277298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9" name="Google Shape;889;p69"/>
            <p:cNvSpPr/>
            <p:nvPr/>
          </p:nvSpPr>
          <p:spPr>
            <a:xfrm rot="-158912">
              <a:off x="7432184" y="266304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0" name="Google Shape;890;p69"/>
            <p:cNvSpPr/>
            <p:nvPr/>
          </p:nvSpPr>
          <p:spPr>
            <a:xfrm rot="-158912">
              <a:off x="7286465" y="281104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1" name="Google Shape;891;p69"/>
            <p:cNvSpPr/>
            <p:nvPr/>
          </p:nvSpPr>
          <p:spPr>
            <a:xfrm rot="-158912">
              <a:off x="7361230" y="271718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2" name="Google Shape;892;p69"/>
            <p:cNvSpPr/>
            <p:nvPr/>
          </p:nvSpPr>
          <p:spPr>
            <a:xfrm rot="-158912">
              <a:off x="7432184" y="266304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69"/>
            <p:cNvSpPr/>
            <p:nvPr/>
          </p:nvSpPr>
          <p:spPr>
            <a:xfrm rot="-158912">
              <a:off x="7596680" y="292100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69"/>
            <p:cNvSpPr/>
            <p:nvPr/>
          </p:nvSpPr>
          <p:spPr>
            <a:xfrm rot="-158912">
              <a:off x="7445744" y="2956242"/>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69"/>
            <p:cNvSpPr/>
            <p:nvPr/>
          </p:nvSpPr>
          <p:spPr>
            <a:xfrm rot="-158912">
              <a:off x="7515293" y="2749606"/>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69"/>
            <p:cNvSpPr/>
            <p:nvPr/>
          </p:nvSpPr>
          <p:spPr>
            <a:xfrm rot="-158912">
              <a:off x="7247095" y="293718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7" name="Google Shape;897;p69"/>
            <p:cNvSpPr/>
            <p:nvPr/>
          </p:nvSpPr>
          <p:spPr>
            <a:xfrm rot="-158912">
              <a:off x="7406375" y="308237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8" name="Google Shape;898;p69"/>
            <p:cNvSpPr/>
            <p:nvPr/>
          </p:nvSpPr>
          <p:spPr>
            <a:xfrm rot="-158912">
              <a:off x="7255438" y="311760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9" name="Google Shape;899;p69"/>
            <p:cNvSpPr/>
            <p:nvPr/>
          </p:nvSpPr>
          <p:spPr>
            <a:xfrm rot="-158912">
              <a:off x="7330204" y="3023741"/>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0" name="Google Shape;900;p69"/>
            <p:cNvSpPr/>
            <p:nvPr/>
          </p:nvSpPr>
          <p:spPr>
            <a:xfrm rot="-158912">
              <a:off x="7428407" y="307005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69"/>
            <p:cNvSpPr/>
            <p:nvPr/>
          </p:nvSpPr>
          <p:spPr>
            <a:xfrm rot="-158912">
              <a:off x="7587686" y="321525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2" name="Google Shape;902;p69"/>
            <p:cNvSpPr/>
            <p:nvPr/>
          </p:nvSpPr>
          <p:spPr>
            <a:xfrm rot="-158912">
              <a:off x="7436750" y="3250483"/>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3" name="Google Shape;903;p69"/>
            <p:cNvSpPr/>
            <p:nvPr/>
          </p:nvSpPr>
          <p:spPr>
            <a:xfrm rot="-158912">
              <a:off x="7511516" y="3156616"/>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4" name="Google Shape;904;p69"/>
            <p:cNvSpPr/>
            <p:nvPr/>
          </p:nvSpPr>
          <p:spPr>
            <a:xfrm rot="-158912">
              <a:off x="7169559" y="309333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5" name="Google Shape;905;p69"/>
            <p:cNvSpPr/>
            <p:nvPr/>
          </p:nvSpPr>
          <p:spPr>
            <a:xfrm rot="-158912">
              <a:off x="7328838" y="323852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6" name="Google Shape;906;p69"/>
            <p:cNvSpPr/>
            <p:nvPr/>
          </p:nvSpPr>
          <p:spPr>
            <a:xfrm rot="-158912">
              <a:off x="7177902" y="3273758"/>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7" name="Google Shape;907;p69"/>
            <p:cNvSpPr/>
            <p:nvPr/>
          </p:nvSpPr>
          <p:spPr>
            <a:xfrm rot="-158912">
              <a:off x="7252668" y="3179891"/>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8" name="Google Shape;908;p69"/>
            <p:cNvSpPr/>
            <p:nvPr/>
          </p:nvSpPr>
          <p:spPr>
            <a:xfrm rot="-158912">
              <a:off x="7328838" y="323852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9" name="Google Shape;909;p69"/>
            <p:cNvSpPr/>
            <p:nvPr/>
          </p:nvSpPr>
          <p:spPr>
            <a:xfrm rot="-158912">
              <a:off x="7488118" y="3383720"/>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0" name="Google Shape;910;p69"/>
            <p:cNvSpPr/>
            <p:nvPr/>
          </p:nvSpPr>
          <p:spPr>
            <a:xfrm rot="-158912">
              <a:off x="7337182" y="3418953"/>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1" name="Google Shape;911;p69"/>
            <p:cNvSpPr/>
            <p:nvPr/>
          </p:nvSpPr>
          <p:spPr>
            <a:xfrm rot="-158912">
              <a:off x="7411947" y="3325086"/>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2" name="Google Shape;912;p69"/>
            <p:cNvSpPr/>
            <p:nvPr/>
          </p:nvSpPr>
          <p:spPr>
            <a:xfrm rot="-158912">
              <a:off x="7437401" y="277581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3" name="Google Shape;913;p69"/>
            <p:cNvSpPr/>
            <p:nvPr/>
          </p:nvSpPr>
          <p:spPr>
            <a:xfrm rot="-158912">
              <a:off x="7553713" y="3038062"/>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4" name="Google Shape;914;p69"/>
            <p:cNvSpPr/>
            <p:nvPr/>
          </p:nvSpPr>
          <p:spPr>
            <a:xfrm rot="-158912">
              <a:off x="7520510" y="286237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5" name="Google Shape;915;p69"/>
            <p:cNvSpPr/>
            <p:nvPr/>
          </p:nvSpPr>
          <p:spPr>
            <a:xfrm rot="-158912">
              <a:off x="7670043" y="267464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6" name="Google Shape;916;p69"/>
            <p:cNvSpPr/>
            <p:nvPr/>
          </p:nvSpPr>
          <p:spPr>
            <a:xfrm rot="-158912">
              <a:off x="7824106" y="270706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7" name="Google Shape;917;p69"/>
            <p:cNvSpPr/>
            <p:nvPr/>
          </p:nvSpPr>
          <p:spPr>
            <a:xfrm rot="-158912">
              <a:off x="7678387" y="2855072"/>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8" name="Google Shape;918;p69"/>
            <p:cNvSpPr/>
            <p:nvPr/>
          </p:nvSpPr>
          <p:spPr>
            <a:xfrm rot="-158912">
              <a:off x="7753152" y="276120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9" name="Google Shape;919;p69"/>
            <p:cNvSpPr/>
            <p:nvPr/>
          </p:nvSpPr>
          <p:spPr>
            <a:xfrm rot="-158912">
              <a:off x="7912747" y="2590104"/>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0" name="Google Shape;920;p69"/>
            <p:cNvSpPr/>
            <p:nvPr/>
          </p:nvSpPr>
          <p:spPr>
            <a:xfrm rot="-158912">
              <a:off x="7837666" y="300026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1" name="Google Shape;921;p69"/>
            <p:cNvSpPr/>
            <p:nvPr/>
          </p:nvSpPr>
          <p:spPr>
            <a:xfrm rot="-158912">
              <a:off x="7639017" y="298120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2" name="Google Shape;922;p69"/>
            <p:cNvSpPr/>
            <p:nvPr/>
          </p:nvSpPr>
          <p:spPr>
            <a:xfrm rot="-158912">
              <a:off x="7829323" y="2819839"/>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3" name="Google Shape;923;p69"/>
            <p:cNvSpPr/>
            <p:nvPr/>
          </p:nvSpPr>
          <p:spPr>
            <a:xfrm rot="-158912">
              <a:off x="7837666" y="300026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4" name="Google Shape;924;p69"/>
            <p:cNvSpPr/>
            <p:nvPr/>
          </p:nvSpPr>
          <p:spPr>
            <a:xfrm rot="-158912">
              <a:off x="7633801" y="286843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5" name="Google Shape;925;p69"/>
            <p:cNvSpPr/>
            <p:nvPr/>
          </p:nvSpPr>
          <p:spPr>
            <a:xfrm rot="-158912">
              <a:off x="7562846" y="2922571"/>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6" name="Google Shape;926;p69"/>
            <p:cNvSpPr/>
            <p:nvPr/>
          </p:nvSpPr>
          <p:spPr>
            <a:xfrm rot="-158912">
              <a:off x="7633801" y="286843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7" name="Google Shape;927;p69"/>
            <p:cNvSpPr/>
            <p:nvPr/>
          </p:nvSpPr>
          <p:spPr>
            <a:xfrm rot="-158912">
              <a:off x="7716909" y="2954997"/>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8" name="Google Shape;928;p69"/>
            <p:cNvSpPr/>
            <p:nvPr/>
          </p:nvSpPr>
          <p:spPr>
            <a:xfrm rot="-158912">
              <a:off x="7639017" y="2981205"/>
              <a:ext cx="79022" cy="79022"/>
            </a:xfrm>
            <a:prstGeom prst="ellipse">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29" name="Google Shape;929;p69"/>
          <p:cNvSpPr txBox="1"/>
          <p:nvPr/>
        </p:nvSpPr>
        <p:spPr>
          <a:xfrm>
            <a:off x="7822291" y="2633102"/>
            <a:ext cx="7168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Blue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Purple</a:t>
            </a:r>
            <a:endParaRPr/>
          </a:p>
        </p:txBody>
      </p:sp>
      <p:sp>
        <p:nvSpPr>
          <p:cNvPr id="930" name="Google Shape;930;p69"/>
          <p:cNvSpPr txBox="1"/>
          <p:nvPr/>
        </p:nvSpPr>
        <p:spPr>
          <a:xfrm>
            <a:off x="6180561" y="1577369"/>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Green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Orange</a:t>
            </a:r>
            <a:endParaRPr/>
          </a:p>
        </p:txBody>
      </p:sp>
      <p:cxnSp>
        <p:nvCxnSpPr>
          <p:cNvPr id="931" name="Google Shape;931;p69"/>
          <p:cNvCxnSpPr>
            <a:stCxn id="698" idx="6"/>
            <a:endCxn id="754" idx="6"/>
          </p:cNvCxnSpPr>
          <p:nvPr/>
        </p:nvCxnSpPr>
        <p:spPr>
          <a:xfrm>
            <a:off x="1653819" y="2348092"/>
            <a:ext cx="2777100" cy="959700"/>
          </a:xfrm>
          <a:prstGeom prst="straightConnector1">
            <a:avLst/>
          </a:prstGeom>
          <a:noFill/>
          <a:ln w="9525" cap="flat" cmpd="sng">
            <a:solidFill>
              <a:srgbClr val="4A7DBA"/>
            </a:solidFill>
            <a:prstDash val="solid"/>
            <a:round/>
            <a:headEnd type="none" w="sm" len="sm"/>
            <a:tailEnd type="none" w="sm" len="sm"/>
          </a:ln>
        </p:spPr>
      </p:cxnSp>
      <p:cxnSp>
        <p:nvCxnSpPr>
          <p:cNvPr id="932" name="Google Shape;932;p69"/>
          <p:cNvCxnSpPr>
            <a:endCxn id="752" idx="0"/>
          </p:cNvCxnSpPr>
          <p:nvPr/>
        </p:nvCxnSpPr>
        <p:spPr>
          <a:xfrm>
            <a:off x="1522614" y="2489212"/>
            <a:ext cx="3038100" cy="699900"/>
          </a:xfrm>
          <a:prstGeom prst="straightConnector1">
            <a:avLst/>
          </a:prstGeom>
          <a:noFill/>
          <a:ln w="9525" cap="flat" cmpd="sng">
            <a:solidFill>
              <a:srgbClr val="4A7DBA"/>
            </a:solidFill>
            <a:prstDash val="solid"/>
            <a:round/>
            <a:headEnd type="none" w="sm" len="sm"/>
            <a:tailEnd type="none" w="sm" len="sm"/>
          </a:ln>
        </p:spPr>
      </p:cxnSp>
      <p:cxnSp>
        <p:nvCxnSpPr>
          <p:cNvPr id="933" name="Google Shape;933;p69"/>
          <p:cNvCxnSpPr>
            <a:endCxn id="756" idx="0"/>
          </p:cNvCxnSpPr>
          <p:nvPr/>
        </p:nvCxnSpPr>
        <p:spPr>
          <a:xfrm>
            <a:off x="1494264" y="2822143"/>
            <a:ext cx="2959200" cy="587100"/>
          </a:xfrm>
          <a:prstGeom prst="straightConnector1">
            <a:avLst/>
          </a:prstGeom>
          <a:noFill/>
          <a:ln w="9525" cap="flat" cmpd="sng">
            <a:solidFill>
              <a:srgbClr val="4A7DBA"/>
            </a:solidFill>
            <a:prstDash val="solid"/>
            <a:round/>
            <a:headEnd type="none" w="sm" len="sm"/>
            <a:tailEnd type="none" w="sm" len="sm"/>
          </a:ln>
        </p:spPr>
      </p:cxnSp>
      <p:cxnSp>
        <p:nvCxnSpPr>
          <p:cNvPr id="934" name="Google Shape;934;p69"/>
          <p:cNvCxnSpPr/>
          <p:nvPr/>
        </p:nvCxnSpPr>
        <p:spPr>
          <a:xfrm>
            <a:off x="1539473" y="2685855"/>
            <a:ext cx="3038121" cy="699909"/>
          </a:xfrm>
          <a:prstGeom prst="straightConnector1">
            <a:avLst/>
          </a:prstGeom>
          <a:noFill/>
          <a:ln w="9525" cap="flat" cmpd="sng">
            <a:solidFill>
              <a:srgbClr val="4A7DBA"/>
            </a:solidFill>
            <a:prstDash val="solid"/>
            <a:round/>
            <a:headEnd type="none" w="sm" len="sm"/>
            <a:tailEnd type="none" w="sm" len="sm"/>
          </a:ln>
        </p:spPr>
      </p:cxnSp>
      <p:cxnSp>
        <p:nvCxnSpPr>
          <p:cNvPr id="935" name="Google Shape;935;p69"/>
          <p:cNvCxnSpPr>
            <a:endCxn id="778" idx="7"/>
          </p:cNvCxnSpPr>
          <p:nvPr/>
        </p:nvCxnSpPr>
        <p:spPr>
          <a:xfrm rot="10800000" flipH="1">
            <a:off x="2222491" y="1766427"/>
            <a:ext cx="1576500" cy="463500"/>
          </a:xfrm>
          <a:prstGeom prst="straightConnector1">
            <a:avLst/>
          </a:prstGeom>
          <a:noFill/>
          <a:ln w="9525" cap="flat" cmpd="sng">
            <a:solidFill>
              <a:srgbClr val="4A7DBA"/>
            </a:solidFill>
            <a:prstDash val="solid"/>
            <a:round/>
            <a:headEnd type="none" w="sm" len="sm"/>
            <a:tailEnd type="none" w="sm" len="sm"/>
          </a:ln>
        </p:spPr>
      </p:cxnSp>
      <p:cxnSp>
        <p:nvCxnSpPr>
          <p:cNvPr id="936" name="Google Shape;936;p69"/>
          <p:cNvCxnSpPr>
            <a:stCxn id="735" idx="7"/>
            <a:endCxn id="775" idx="3"/>
          </p:cNvCxnSpPr>
          <p:nvPr/>
        </p:nvCxnSpPr>
        <p:spPr>
          <a:xfrm rot="10800000" flipH="1">
            <a:off x="2313934" y="1992680"/>
            <a:ext cx="1676400" cy="344400"/>
          </a:xfrm>
          <a:prstGeom prst="straightConnector1">
            <a:avLst/>
          </a:prstGeom>
          <a:noFill/>
          <a:ln w="9525" cap="flat" cmpd="sng">
            <a:solidFill>
              <a:srgbClr val="4A7DBA"/>
            </a:solidFill>
            <a:prstDash val="solid"/>
            <a:round/>
            <a:headEnd type="none" w="sm" len="sm"/>
            <a:tailEnd type="none" w="sm" len="sm"/>
          </a:ln>
        </p:spPr>
      </p:cxnSp>
      <p:cxnSp>
        <p:nvCxnSpPr>
          <p:cNvPr id="937" name="Google Shape;937;p69"/>
          <p:cNvCxnSpPr>
            <a:endCxn id="776" idx="0"/>
          </p:cNvCxnSpPr>
          <p:nvPr/>
        </p:nvCxnSpPr>
        <p:spPr>
          <a:xfrm rot="10800000" flipH="1">
            <a:off x="2195394" y="1907822"/>
            <a:ext cx="1614600" cy="558900"/>
          </a:xfrm>
          <a:prstGeom prst="straightConnector1">
            <a:avLst/>
          </a:prstGeom>
          <a:noFill/>
          <a:ln w="9525" cap="flat" cmpd="sng">
            <a:solidFill>
              <a:srgbClr val="4A7DBA"/>
            </a:solidFill>
            <a:prstDash val="solid"/>
            <a:round/>
            <a:headEnd type="none" w="sm" len="sm"/>
            <a:tailEnd type="none" w="sm" len="sm"/>
          </a:ln>
        </p:spPr>
      </p:cxnSp>
      <p:sp>
        <p:nvSpPr>
          <p:cNvPr id="938" name="Google Shape;938;p69"/>
          <p:cNvSpPr/>
          <p:nvPr/>
        </p:nvSpPr>
        <p:spPr>
          <a:xfrm>
            <a:off x="5006623" y="2585156"/>
            <a:ext cx="671688" cy="396286"/>
          </a:xfrm>
          <a:prstGeom prst="rightArrow">
            <a:avLst>
              <a:gd name="adj1" fmla="val 50000"/>
              <a:gd name="adj2"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9" name="Google Shape;939;p69"/>
          <p:cNvSpPr txBox="1"/>
          <p:nvPr/>
        </p:nvSpPr>
        <p:spPr>
          <a:xfrm>
            <a:off x="1016000" y="4127683"/>
            <a:ext cx="1749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Normal   Sick</a:t>
            </a:r>
            <a:endParaRPr/>
          </a:p>
        </p:txBody>
      </p:sp>
      <p:sp>
        <p:nvSpPr>
          <p:cNvPr id="940" name="Google Shape;940;p69"/>
          <p:cNvSpPr txBox="1"/>
          <p:nvPr/>
        </p:nvSpPr>
        <p:spPr>
          <a:xfrm>
            <a:off x="3392894" y="4123967"/>
            <a:ext cx="1749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Sick   Normal</a:t>
            </a:r>
            <a:endParaRPr/>
          </a:p>
        </p:txBody>
      </p:sp>
      <p:sp>
        <p:nvSpPr>
          <p:cNvPr id="941" name="Google Shape;941;p69"/>
          <p:cNvSpPr txBox="1"/>
          <p:nvPr/>
        </p:nvSpPr>
        <p:spPr>
          <a:xfrm rot="-5400000">
            <a:off x="-332263" y="2552890"/>
            <a:ext cx="22749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Concentration Value</a:t>
            </a:r>
            <a:endParaRPr/>
          </a:p>
        </p:txBody>
      </p:sp>
      <p:sp>
        <p:nvSpPr>
          <p:cNvPr id="942" name="Google Shape;942;p69"/>
          <p:cNvSpPr txBox="1"/>
          <p:nvPr/>
        </p:nvSpPr>
        <p:spPr>
          <a:xfrm>
            <a:off x="6863643" y="4069644"/>
            <a:ext cx="8899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M1/M2</a:t>
            </a:r>
            <a:endParaRPr/>
          </a:p>
        </p:txBody>
      </p:sp>
      <p:sp>
        <p:nvSpPr>
          <p:cNvPr id="943" name="Google Shape;943;p69"/>
          <p:cNvSpPr txBox="1"/>
          <p:nvPr/>
        </p:nvSpPr>
        <p:spPr>
          <a:xfrm rot="-5400000">
            <a:off x="5398271" y="1955244"/>
            <a:ext cx="8899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M2/M1</a:t>
            </a:r>
            <a:endParaRPr/>
          </a:p>
        </p:txBody>
      </p:sp>
      <p:cxnSp>
        <p:nvCxnSpPr>
          <p:cNvPr id="944" name="Google Shape;944;p69"/>
          <p:cNvCxnSpPr>
            <a:endCxn id="761" idx="0"/>
          </p:cNvCxnSpPr>
          <p:nvPr/>
        </p:nvCxnSpPr>
        <p:spPr>
          <a:xfrm rot="10800000" flipH="1">
            <a:off x="2197389" y="2822225"/>
            <a:ext cx="1714200" cy="770700"/>
          </a:xfrm>
          <a:prstGeom prst="straightConnector1">
            <a:avLst/>
          </a:prstGeom>
          <a:noFill/>
          <a:ln w="9525" cap="flat" cmpd="sng">
            <a:solidFill>
              <a:srgbClr val="4A7DBA"/>
            </a:solidFill>
            <a:prstDash val="solid"/>
            <a:round/>
            <a:headEnd type="none" w="sm" len="sm"/>
            <a:tailEnd type="none" w="sm" len="sm"/>
          </a:ln>
        </p:spPr>
      </p:cxnSp>
      <p:cxnSp>
        <p:nvCxnSpPr>
          <p:cNvPr id="945" name="Google Shape;945;p69"/>
          <p:cNvCxnSpPr>
            <a:stCxn id="723" idx="7"/>
            <a:endCxn id="779" idx="2"/>
          </p:cNvCxnSpPr>
          <p:nvPr/>
        </p:nvCxnSpPr>
        <p:spPr>
          <a:xfrm rot="10800000" flipH="1">
            <a:off x="2212333" y="2873052"/>
            <a:ext cx="1659600" cy="818700"/>
          </a:xfrm>
          <a:prstGeom prst="straightConnector1">
            <a:avLst/>
          </a:prstGeom>
          <a:noFill/>
          <a:ln w="9525" cap="flat" cmpd="sng">
            <a:solidFill>
              <a:srgbClr val="4A7DBA"/>
            </a:solidFill>
            <a:prstDash val="solid"/>
            <a:round/>
            <a:headEnd type="none" w="sm" len="sm"/>
            <a:tailEnd type="none" w="sm" len="sm"/>
          </a:ln>
        </p:spPr>
      </p:cxnSp>
      <p:cxnSp>
        <p:nvCxnSpPr>
          <p:cNvPr id="946" name="Google Shape;946;p69"/>
          <p:cNvCxnSpPr>
            <a:stCxn id="714" idx="2"/>
            <a:endCxn id="781" idx="0"/>
          </p:cNvCxnSpPr>
          <p:nvPr/>
        </p:nvCxnSpPr>
        <p:spPr>
          <a:xfrm rot="10800000" flipH="1">
            <a:off x="2201332" y="2731901"/>
            <a:ext cx="1631100" cy="671700"/>
          </a:xfrm>
          <a:prstGeom prst="straightConnector1">
            <a:avLst/>
          </a:prstGeom>
          <a:noFill/>
          <a:ln w="9525" cap="flat" cmpd="sng">
            <a:solidFill>
              <a:srgbClr val="4A7DBA"/>
            </a:solidFill>
            <a:prstDash val="solid"/>
            <a:round/>
            <a:headEnd type="none" w="sm" len="sm"/>
            <a:tailEnd type="none" w="sm" len="sm"/>
          </a:ln>
        </p:spPr>
      </p:cxnSp>
      <p:cxnSp>
        <p:nvCxnSpPr>
          <p:cNvPr id="947" name="Google Shape;947;p69"/>
          <p:cNvCxnSpPr>
            <a:endCxn id="788" idx="1"/>
          </p:cNvCxnSpPr>
          <p:nvPr/>
        </p:nvCxnSpPr>
        <p:spPr>
          <a:xfrm>
            <a:off x="1573303" y="1682093"/>
            <a:ext cx="2925600" cy="999300"/>
          </a:xfrm>
          <a:prstGeom prst="straightConnector1">
            <a:avLst/>
          </a:prstGeom>
          <a:noFill/>
          <a:ln w="9525" cap="flat" cmpd="sng">
            <a:solidFill>
              <a:srgbClr val="4A7DBA"/>
            </a:solidFill>
            <a:prstDash val="solid"/>
            <a:round/>
            <a:headEnd type="none" w="sm" len="sm"/>
            <a:tailEnd type="none" w="sm" len="sm"/>
          </a:ln>
        </p:spPr>
      </p:cxnSp>
      <p:cxnSp>
        <p:nvCxnSpPr>
          <p:cNvPr id="948" name="Google Shape;948;p69"/>
          <p:cNvCxnSpPr>
            <a:stCxn id="726" idx="0"/>
            <a:endCxn id="791" idx="5"/>
          </p:cNvCxnSpPr>
          <p:nvPr/>
        </p:nvCxnSpPr>
        <p:spPr>
          <a:xfrm>
            <a:off x="1574795" y="1828797"/>
            <a:ext cx="2889600" cy="581100"/>
          </a:xfrm>
          <a:prstGeom prst="straightConnector1">
            <a:avLst/>
          </a:prstGeom>
          <a:noFill/>
          <a:ln w="9525" cap="flat" cmpd="sng">
            <a:solidFill>
              <a:srgbClr val="4A7DBA"/>
            </a:solidFill>
            <a:prstDash val="solid"/>
            <a:round/>
            <a:headEnd type="none" w="sm" len="sm"/>
            <a:tailEnd type="none" w="sm" len="sm"/>
          </a:ln>
        </p:spPr>
      </p:cxnSp>
      <p:cxnSp>
        <p:nvCxnSpPr>
          <p:cNvPr id="949" name="Google Shape;949;p69"/>
          <p:cNvCxnSpPr>
            <a:endCxn id="787" idx="0"/>
          </p:cNvCxnSpPr>
          <p:nvPr/>
        </p:nvCxnSpPr>
        <p:spPr>
          <a:xfrm>
            <a:off x="1420986" y="1585998"/>
            <a:ext cx="3009900" cy="954000"/>
          </a:xfrm>
          <a:prstGeom prst="straightConnector1">
            <a:avLst/>
          </a:prstGeom>
          <a:noFill/>
          <a:ln w="9525" cap="flat" cmpd="sng">
            <a:solidFill>
              <a:srgbClr val="4A7DBA"/>
            </a:solidFill>
            <a:prstDash val="solid"/>
            <a:round/>
            <a:headEnd type="none" w="sm" len="sm"/>
            <a:tailEnd type="none" w="sm" len="sm"/>
          </a:ln>
        </p:spPr>
      </p:cxnSp>
      <p:sp>
        <p:nvSpPr>
          <p:cNvPr id="950" name="Google Shape;950;p69"/>
          <p:cNvSpPr txBox="1"/>
          <p:nvPr/>
        </p:nvSpPr>
        <p:spPr>
          <a:xfrm>
            <a:off x="1557859" y="1004712"/>
            <a:ext cx="34515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Marker 1                       Marker </a:t>
            </a:r>
            <a:r>
              <a:rPr lang="en-US" sz="1400" b="0" i="0" u="none" strike="noStrike" cap="none">
                <a:solidFill>
                  <a:srgbClr val="000000"/>
                </a:solidFill>
                <a:latin typeface="Arial"/>
                <a:ea typeface="Arial"/>
                <a:cs typeface="Arial"/>
                <a:sym typeface="Arial"/>
              </a:rPr>
              <a:t>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7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How?</a:t>
            </a:r>
            <a:endParaRPr/>
          </a:p>
        </p:txBody>
      </p:sp>
      <p:sp>
        <p:nvSpPr>
          <p:cNvPr id="956" name="Google Shape;956;p70"/>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t>For almost every sick person where marker 1 didn’t differentiate between normal people, marker 2 did</a:t>
            </a:r>
            <a:endParaRPr/>
          </a:p>
          <a:p>
            <a:pPr marL="257175" lvl="0" indent="-257175" algn="l" rtl="0">
              <a:spcBef>
                <a:spcPts val="480"/>
              </a:spcBef>
              <a:spcAft>
                <a:spcPts val="0"/>
              </a:spcAft>
              <a:buSzPts val="2400"/>
              <a:buFont typeface="Arial"/>
              <a:buChar char="•"/>
            </a:pPr>
            <a:r>
              <a:rPr lang="en-US"/>
              <a:t>For almost every sick person where marker 2 didn’t differentiate between normal people, marker 1 did</a:t>
            </a:r>
            <a:endParaRPr/>
          </a:p>
          <a:p>
            <a:pPr marL="257175" lvl="0" indent="-257175" algn="l" rtl="0">
              <a:spcBef>
                <a:spcPts val="480"/>
              </a:spcBef>
              <a:spcAft>
                <a:spcPts val="0"/>
              </a:spcAft>
              <a:buSzPts val="2400"/>
              <a:buFont typeface="Arial"/>
              <a:buChar char="•"/>
            </a:pPr>
            <a:r>
              <a:rPr lang="en-US"/>
              <a:t>By calculating the ratio of marker 1 to marker 2 and vice versa, for each person in each group (healthy and sick) it is possible to create a biomarker “panel” to differentiate most sick individuals from most healthy individuals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1"/>
          <p:cNvSpPr txBox="1">
            <a:spLocks noGrp="1"/>
          </p:cNvSpPr>
          <p:nvPr>
            <p:ph type="title"/>
          </p:nvPr>
        </p:nvSpPr>
        <p:spPr>
          <a:xfrm>
            <a:off x="457200" y="70511"/>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Sums and Ratios</a:t>
            </a:r>
            <a:endParaRPr/>
          </a:p>
        </p:txBody>
      </p:sp>
      <p:sp>
        <p:nvSpPr>
          <p:cNvPr id="962" name="Google Shape;962;p71"/>
          <p:cNvSpPr txBox="1">
            <a:spLocks noGrp="1"/>
          </p:cNvSpPr>
          <p:nvPr>
            <p:ph type="body" idx="1"/>
          </p:nvPr>
        </p:nvSpPr>
        <p:spPr>
          <a:xfrm>
            <a:off x="457200" y="880534"/>
            <a:ext cx="8229600" cy="4195232"/>
          </a:xfrm>
          <a:prstGeom prst="rect">
            <a:avLst/>
          </a:prstGeom>
          <a:noFill/>
          <a:ln>
            <a:noFill/>
          </a:ln>
        </p:spPr>
        <p:txBody>
          <a:bodyPr spcFirstLastPara="1" wrap="square" lIns="91425" tIns="45700" rIns="91425" bIns="45700" anchor="t" anchorCtr="0">
            <a:normAutofit fontScale="92500"/>
          </a:bodyPr>
          <a:lstStyle/>
          <a:p>
            <a:pPr marL="257175" lvl="0" indent="-257175" algn="l" rtl="0">
              <a:spcBef>
                <a:spcPts val="0"/>
              </a:spcBef>
              <a:spcAft>
                <a:spcPts val="0"/>
              </a:spcAft>
              <a:buSzPct val="100000"/>
              <a:buFont typeface="Arial"/>
              <a:buChar char="•"/>
            </a:pPr>
            <a:r>
              <a:rPr lang="en-US"/>
              <a:t>Sums and ratios can be very useful in creating useful biomarker panels</a:t>
            </a:r>
            <a:endParaRPr/>
          </a:p>
          <a:p>
            <a:pPr marL="257175" lvl="0" indent="-257175" algn="l" rtl="0">
              <a:spcBef>
                <a:spcPts val="444"/>
              </a:spcBef>
              <a:spcAft>
                <a:spcPts val="0"/>
              </a:spcAft>
              <a:buSzPct val="100000"/>
              <a:buFont typeface="Arial"/>
              <a:buChar char="•"/>
            </a:pPr>
            <a:r>
              <a:rPr lang="en-US"/>
              <a:t>Sums and ratios of metabolites are feasible for targeted, quantitative metabolomics, but are not feasible for untargeted or non-quantitative metabolomics</a:t>
            </a:r>
            <a:endParaRPr/>
          </a:p>
          <a:p>
            <a:pPr marL="257175" lvl="0" indent="-257175" algn="l" rtl="0">
              <a:spcBef>
                <a:spcPts val="444"/>
              </a:spcBef>
              <a:spcAft>
                <a:spcPts val="0"/>
              </a:spcAft>
              <a:buSzPct val="100000"/>
              <a:buFont typeface="Arial"/>
              <a:buChar char="•"/>
            </a:pPr>
            <a:r>
              <a:rPr lang="en-US"/>
              <a:t>This is a a key advantage of quantitative metabolomics</a:t>
            </a:r>
            <a:endParaRPr/>
          </a:p>
          <a:p>
            <a:pPr marL="257175" lvl="0" indent="-257175" algn="l" rtl="0">
              <a:spcBef>
                <a:spcPts val="444"/>
              </a:spcBef>
              <a:spcAft>
                <a:spcPts val="0"/>
              </a:spcAft>
              <a:buSzPct val="100000"/>
              <a:buFont typeface="Arial"/>
              <a:buChar char="•"/>
            </a:pPr>
            <a:r>
              <a:rPr lang="en-US"/>
              <a:t>The MEGA assay has data on &gt;200 sums and ratios</a:t>
            </a:r>
            <a:endParaRPr/>
          </a:p>
          <a:p>
            <a:pPr marL="257175" lvl="0" indent="-257175" algn="l" rtl="0">
              <a:spcBef>
                <a:spcPts val="444"/>
              </a:spcBef>
              <a:spcAft>
                <a:spcPts val="0"/>
              </a:spcAft>
              <a:buSzPct val="100000"/>
              <a:buFont typeface="Arial"/>
              <a:buChar char="•"/>
            </a:pPr>
            <a:r>
              <a:rPr lang="en-US"/>
              <a:t>Metabolites sums and ratios can have real clinical meaning and useful biomarker implications</a:t>
            </a:r>
            <a:endParaRPr/>
          </a:p>
          <a:p>
            <a:pPr marL="257175" lvl="0" indent="-257175" algn="l" rtl="0">
              <a:spcBef>
                <a:spcPts val="444"/>
              </a:spcBef>
              <a:spcAft>
                <a:spcPts val="0"/>
              </a:spcAft>
              <a:buSzPct val="100000"/>
              <a:buFont typeface="Arial"/>
              <a:buChar char="•"/>
            </a:pPr>
            <a:r>
              <a:rPr lang="en-US"/>
              <a:t>Other metabolite sums and ratios are helpful for interpreting biochemical pathways or biochemistry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379308" y="82057"/>
            <a:ext cx="8385383" cy="101296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latin typeface="Arial"/>
                <a:ea typeface="Arial"/>
                <a:cs typeface="Arial"/>
                <a:sym typeface="Arial"/>
              </a:rPr>
              <a:t>Some Definitions…</a:t>
            </a:r>
            <a:endParaRPr/>
          </a:p>
        </p:txBody>
      </p:sp>
      <p:sp>
        <p:nvSpPr>
          <p:cNvPr id="201" name="Google Shape;201;p36"/>
          <p:cNvSpPr txBox="1"/>
          <p:nvPr/>
        </p:nvSpPr>
        <p:spPr>
          <a:xfrm>
            <a:off x="235819" y="874514"/>
            <a:ext cx="8253425" cy="3394472"/>
          </a:xfrm>
          <a:prstGeom prst="rect">
            <a:avLst/>
          </a:prstGeom>
          <a:noFill/>
          <a:ln>
            <a:noFill/>
          </a:ln>
        </p:spPr>
        <p:txBody>
          <a:bodyPr spcFirstLastPara="1" wrap="square" lIns="91425" tIns="45700" rIns="91425" bIns="45700" anchor="t" anchorCtr="0">
            <a:noAutofit/>
          </a:bodyPr>
          <a:lstStyle/>
          <a:p>
            <a:pPr marL="257175" marR="0" lvl="0" indent="-257175" algn="l" rtl="0">
              <a:lnSpc>
                <a:spcPct val="100000"/>
              </a:lnSpc>
              <a:spcBef>
                <a:spcPts val="0"/>
              </a:spcBef>
              <a:spcAft>
                <a:spcPts val="0"/>
              </a:spcAft>
              <a:buClr>
                <a:srgbClr val="FF0000"/>
              </a:buClr>
              <a:buSzPts val="2200"/>
              <a:buFont typeface="Arial"/>
              <a:buChar char="•"/>
            </a:pPr>
            <a:r>
              <a:rPr lang="en-US" sz="2200" b="1" i="0" u="none" strike="noStrike" cap="none">
                <a:solidFill>
                  <a:srgbClr val="FF0000"/>
                </a:solidFill>
                <a:latin typeface="Arial"/>
                <a:ea typeface="Arial"/>
                <a:cs typeface="Arial"/>
                <a:sym typeface="Arial"/>
              </a:rPr>
              <a:t>Reference intervals (RIs) </a:t>
            </a:r>
            <a:r>
              <a:rPr lang="en-US" sz="2200" b="1" i="0" u="none" strike="noStrike" cap="none">
                <a:solidFill>
                  <a:srgbClr val="333399"/>
                </a:solidFill>
                <a:latin typeface="Arial"/>
                <a:ea typeface="Arial"/>
                <a:cs typeface="Arial"/>
                <a:sym typeface="Arial"/>
              </a:rPr>
              <a:t>are defined as the 2.5th and 97.5th percentiles of an analyte measured in a healthy reference population (average +/- 3 SD) </a:t>
            </a:r>
            <a:endParaRPr/>
          </a:p>
          <a:p>
            <a:pPr marL="257175" marR="0" lvl="0" indent="-257175" algn="l" rtl="0">
              <a:lnSpc>
                <a:spcPct val="100000"/>
              </a:lnSpc>
              <a:spcBef>
                <a:spcPts val="440"/>
              </a:spcBef>
              <a:spcAft>
                <a:spcPts val="0"/>
              </a:spcAft>
              <a:buClr>
                <a:srgbClr val="FF0000"/>
              </a:buClr>
              <a:buSzPts val="2200"/>
              <a:buFont typeface="Arial"/>
              <a:buChar char="•"/>
            </a:pPr>
            <a:r>
              <a:rPr lang="en-US" sz="2200" b="1" i="0" u="none" strike="noStrike" cap="none">
                <a:solidFill>
                  <a:srgbClr val="333399"/>
                </a:solidFill>
                <a:latin typeface="Arial"/>
                <a:ea typeface="Arial"/>
                <a:cs typeface="Arial"/>
                <a:sym typeface="Arial"/>
              </a:rPr>
              <a:t>Reference intervals generally take into account age, sex, time of collection, fasting status, and analytical methodology</a:t>
            </a:r>
            <a:endParaRPr/>
          </a:p>
          <a:p>
            <a:pPr marL="257175" marR="0" lvl="0" indent="-257175" algn="l" rtl="0">
              <a:lnSpc>
                <a:spcPct val="100000"/>
              </a:lnSpc>
              <a:spcBef>
                <a:spcPts val="440"/>
              </a:spcBef>
              <a:spcAft>
                <a:spcPts val="0"/>
              </a:spcAft>
              <a:buClr>
                <a:srgbClr val="FF0000"/>
              </a:buClr>
              <a:buSzPts val="2200"/>
              <a:buFont typeface="Arial"/>
              <a:buChar char="•"/>
            </a:pPr>
            <a:r>
              <a:rPr lang="en-US" sz="2200" b="1" i="0" u="none" strike="noStrike" cap="none">
                <a:solidFill>
                  <a:srgbClr val="333399"/>
                </a:solidFill>
                <a:latin typeface="Arial"/>
                <a:ea typeface="Arial"/>
                <a:cs typeface="Arial"/>
                <a:sym typeface="Arial"/>
              </a:rPr>
              <a:t>Reference intervals are used to flag abnormal results and to prompt further follow up in clinical testing</a:t>
            </a:r>
            <a:endParaRPr/>
          </a:p>
          <a:p>
            <a:pPr marL="257175" marR="0" lvl="0" indent="-257175" algn="l" rtl="0">
              <a:lnSpc>
                <a:spcPct val="100000"/>
              </a:lnSpc>
              <a:spcBef>
                <a:spcPts val="440"/>
              </a:spcBef>
              <a:spcAft>
                <a:spcPts val="0"/>
              </a:spcAft>
              <a:buClr>
                <a:srgbClr val="FF0000"/>
              </a:buClr>
              <a:buSzPts val="2200"/>
              <a:buFont typeface="Arial"/>
              <a:buChar char="•"/>
            </a:pPr>
            <a:r>
              <a:rPr lang="en-US" sz="2200" b="1" i="0" u="none" strike="noStrike" cap="none">
                <a:solidFill>
                  <a:srgbClr val="FF0000"/>
                </a:solidFill>
                <a:latin typeface="Arial"/>
                <a:ea typeface="Arial"/>
                <a:cs typeface="Arial"/>
                <a:sym typeface="Arial"/>
              </a:rPr>
              <a:t>Clinical decision limits (CDLs) </a:t>
            </a:r>
            <a:r>
              <a:rPr lang="en-US" sz="2200" b="1" i="0" u="none" strike="noStrike" cap="none">
                <a:solidFill>
                  <a:srgbClr val="333399"/>
                </a:solidFill>
                <a:latin typeface="Arial"/>
                <a:ea typeface="Arial"/>
                <a:cs typeface="Arial"/>
                <a:sym typeface="Arial"/>
              </a:rPr>
              <a:t>are determined based on clinical outcome studies and are sometimes more relevant for compounds like vitamin D and lipoprotein-bound lipids</a:t>
            </a:r>
            <a:endParaRPr sz="2200" b="1" i="0" u="none" strike="noStrike" cap="none">
              <a:solidFill>
                <a:srgbClr val="FF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72"/>
          <p:cNvPicPr preferRelativeResize="0"/>
          <p:nvPr/>
        </p:nvPicPr>
        <p:blipFill rotWithShape="1">
          <a:blip r:embed="rId3">
            <a:alphaModFix/>
          </a:blip>
          <a:srcRect l="926" t="38276" r="51055" b="8062"/>
          <a:stretch/>
        </p:blipFill>
        <p:spPr>
          <a:xfrm>
            <a:off x="672476" y="1678307"/>
            <a:ext cx="7811666" cy="2455028"/>
          </a:xfrm>
          <a:prstGeom prst="rect">
            <a:avLst/>
          </a:prstGeom>
          <a:noFill/>
          <a:ln w="9525" cap="flat" cmpd="sng">
            <a:solidFill>
              <a:schemeClr val="dk1"/>
            </a:solidFill>
            <a:prstDash val="solid"/>
            <a:round/>
            <a:headEnd type="none" w="sm" len="sm"/>
            <a:tailEnd type="none" w="sm" len="sm"/>
          </a:ln>
        </p:spPr>
      </p:pic>
      <p:sp>
        <p:nvSpPr>
          <p:cNvPr id="968" name="Google Shape;968;p72"/>
          <p:cNvSpPr txBox="1">
            <a:spLocks noGrp="1"/>
          </p:cNvSpPr>
          <p:nvPr>
            <p:ph type="title"/>
          </p:nvPr>
        </p:nvSpPr>
        <p:spPr>
          <a:xfrm>
            <a:off x="460605" y="82890"/>
            <a:ext cx="8229600" cy="857250"/>
          </a:xfrm>
          <a:prstGeom prst="rect">
            <a:avLst/>
          </a:prstGeom>
          <a:noFill/>
          <a:ln>
            <a:noFill/>
          </a:ln>
        </p:spPr>
        <p:txBody>
          <a:bodyPr spcFirstLastPara="1" wrap="square" lIns="68550" tIns="34275" rIns="68550" bIns="34275" anchor="ctr" anchorCtr="0">
            <a:normAutofit/>
          </a:bodyPr>
          <a:lstStyle/>
          <a:p>
            <a:pPr marL="0" lvl="0" indent="0" algn="ctr" rtl="0">
              <a:spcBef>
                <a:spcPts val="0"/>
              </a:spcBef>
              <a:spcAft>
                <a:spcPts val="0"/>
              </a:spcAft>
              <a:buNone/>
            </a:pPr>
            <a:r>
              <a:rPr lang="en-US"/>
              <a:t>MEGA Sums and Ratios</a:t>
            </a:r>
            <a:endParaRPr/>
          </a:p>
        </p:txBody>
      </p:sp>
      <p:cxnSp>
        <p:nvCxnSpPr>
          <p:cNvPr id="969" name="Google Shape;969;p72"/>
          <p:cNvCxnSpPr/>
          <p:nvPr/>
        </p:nvCxnSpPr>
        <p:spPr>
          <a:xfrm rot="10800000" flipH="1">
            <a:off x="5148419" y="1187284"/>
            <a:ext cx="1006108" cy="580251"/>
          </a:xfrm>
          <a:prstGeom prst="straightConnector1">
            <a:avLst/>
          </a:prstGeom>
          <a:noFill/>
          <a:ln w="19050" cap="flat" cmpd="sng">
            <a:solidFill>
              <a:schemeClr val="dk1"/>
            </a:solidFill>
            <a:prstDash val="solid"/>
            <a:round/>
            <a:headEnd type="none" w="sm" len="sm"/>
            <a:tailEnd type="triangle" w="med" len="med"/>
          </a:ln>
        </p:spPr>
      </p:cxnSp>
      <p:sp>
        <p:nvSpPr>
          <p:cNvPr id="970" name="Google Shape;970;p72"/>
          <p:cNvSpPr txBox="1"/>
          <p:nvPr/>
        </p:nvSpPr>
        <p:spPr>
          <a:xfrm>
            <a:off x="5580905" y="860437"/>
            <a:ext cx="2251196" cy="561662"/>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Metabolite sums &amp; ratios</a:t>
            </a:r>
            <a:endParaRPr sz="1600" b="0" i="0" u="none" strike="noStrike" cap="none">
              <a:solidFill>
                <a:srgbClr val="FF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7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Examples</a:t>
            </a:r>
            <a:endParaRPr/>
          </a:p>
        </p:txBody>
      </p:sp>
      <p:sp>
        <p:nvSpPr>
          <p:cNvPr id="976" name="Google Shape;976;p7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a:solidFill>
                  <a:srgbClr val="FF0000"/>
                </a:solidFill>
              </a:rPr>
              <a:t>Sum of Essential Amino Acids </a:t>
            </a:r>
            <a:r>
              <a:rPr lang="en-US"/>
              <a:t>= His+Ile+Leu+Lys+Met+Phe+Trp+Thr+Val</a:t>
            </a:r>
            <a:endParaRPr/>
          </a:p>
          <a:p>
            <a:pPr marL="257175" lvl="0" indent="-257175" algn="l" rtl="0">
              <a:spcBef>
                <a:spcPts val="480"/>
              </a:spcBef>
              <a:spcAft>
                <a:spcPts val="0"/>
              </a:spcAft>
              <a:buSzPts val="2400"/>
              <a:buFont typeface="Arial"/>
              <a:buChar char="•"/>
            </a:pPr>
            <a:r>
              <a:rPr lang="en-US">
                <a:solidFill>
                  <a:srgbClr val="FF0000"/>
                </a:solidFill>
              </a:rPr>
              <a:t>Sum of Non-Essential Amino Acids </a:t>
            </a:r>
            <a:r>
              <a:rPr lang="en-US"/>
              <a:t>=</a:t>
            </a:r>
            <a:endParaRPr/>
          </a:p>
          <a:p>
            <a:pPr marL="257175" lvl="0" indent="-257175" algn="l" rtl="0">
              <a:spcBef>
                <a:spcPts val="480"/>
              </a:spcBef>
              <a:spcAft>
                <a:spcPts val="0"/>
              </a:spcAft>
              <a:buSzPts val="2400"/>
              <a:buFont typeface="Arial"/>
              <a:buChar char="•"/>
            </a:pPr>
            <a:r>
              <a:rPr lang="en-US"/>
              <a:t>Ala+Gly+Cys+Asp+Glu+Asn+Pro+Gln+Arg+Ser+Tyr</a:t>
            </a:r>
            <a:endParaRPr/>
          </a:p>
          <a:p>
            <a:pPr marL="257175" lvl="0" indent="-257175" algn="l" rtl="0">
              <a:spcBef>
                <a:spcPts val="480"/>
              </a:spcBef>
              <a:spcAft>
                <a:spcPts val="0"/>
              </a:spcAft>
              <a:buSzPts val="2400"/>
              <a:buFont typeface="Arial"/>
              <a:buChar char="•"/>
            </a:pPr>
            <a:r>
              <a:rPr lang="en-US"/>
              <a:t>Ratio of </a:t>
            </a:r>
            <a:r>
              <a:rPr lang="en-US">
                <a:latin typeface="Noto Sans Symbols"/>
                <a:ea typeface="Noto Sans Symbols"/>
                <a:cs typeface="Noto Sans Symbols"/>
                <a:sym typeface="Noto Sans Symbols"/>
              </a:rPr>
              <a:t>Σ</a:t>
            </a:r>
            <a:r>
              <a:rPr lang="en-US"/>
              <a:t>EAAs to </a:t>
            </a:r>
            <a:r>
              <a:rPr lang="en-US">
                <a:latin typeface="Noto Sans Symbols"/>
                <a:ea typeface="Noto Sans Symbols"/>
                <a:cs typeface="Noto Sans Symbols"/>
                <a:sym typeface="Noto Sans Symbols"/>
              </a:rPr>
              <a:t>Σ</a:t>
            </a:r>
            <a:r>
              <a:rPr lang="en-US"/>
              <a:t>NEAAs in urine provides a measure of muscle loss and can be a marker for for conditions such as cachexia (muscle wasting in cancer and other diseases)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7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The Fischer Ratio</a:t>
            </a:r>
            <a:endParaRPr/>
          </a:p>
        </p:txBody>
      </p:sp>
      <p:sp>
        <p:nvSpPr>
          <p:cNvPr id="982" name="Google Shape;982;p74"/>
          <p:cNvSpPr txBox="1">
            <a:spLocks noGrp="1"/>
          </p:cNvSpPr>
          <p:nvPr>
            <p:ph type="body" idx="1"/>
          </p:nvPr>
        </p:nvSpPr>
        <p:spPr>
          <a:xfrm>
            <a:off x="366889" y="963085"/>
            <a:ext cx="5717822"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000"/>
              <a:buFont typeface="Arial"/>
              <a:buChar char="•"/>
            </a:pPr>
            <a:r>
              <a:rPr lang="en-US" sz="2000"/>
              <a:t>Fisher´s ratio (FR) is defined as sum of branched-chain amino acids (BCAAs: Leu, Ile and Val) divided by the sum of aromatic amino acids (AAA: Tyr, Phe)</a:t>
            </a:r>
            <a:endParaRPr/>
          </a:p>
          <a:p>
            <a:pPr marL="257175" lvl="0" indent="-257175" algn="l" rtl="0">
              <a:spcBef>
                <a:spcPts val="400"/>
              </a:spcBef>
              <a:spcAft>
                <a:spcPts val="0"/>
              </a:spcAft>
              <a:buSzPts val="2000"/>
              <a:buFont typeface="Arial"/>
              <a:buChar char="•"/>
            </a:pPr>
            <a:r>
              <a:rPr lang="en-US" sz="2000"/>
              <a:t>BCAAs (and AAAs) tend to be elevated in patients with insulin resistance, prediabetes and NAFLD</a:t>
            </a:r>
            <a:endParaRPr/>
          </a:p>
          <a:p>
            <a:pPr marL="257175" lvl="0" indent="-257175" algn="l" rtl="0">
              <a:spcBef>
                <a:spcPts val="400"/>
              </a:spcBef>
              <a:spcAft>
                <a:spcPts val="0"/>
              </a:spcAft>
              <a:buSzPts val="2000"/>
              <a:buFont typeface="Arial"/>
              <a:buChar char="•"/>
            </a:pPr>
            <a:r>
              <a:rPr lang="en-US" sz="2000"/>
              <a:t>However, for liver disease the AAAs tend to rise and BAAs tend to drop</a:t>
            </a:r>
            <a:endParaRPr/>
          </a:p>
          <a:p>
            <a:pPr marL="257175" lvl="0" indent="-257175" algn="l" rtl="0">
              <a:spcBef>
                <a:spcPts val="400"/>
              </a:spcBef>
              <a:spcAft>
                <a:spcPts val="0"/>
              </a:spcAft>
              <a:buSzPts val="2000"/>
              <a:buFont typeface="Arial"/>
              <a:buChar char="•"/>
            </a:pPr>
            <a:r>
              <a:rPr lang="en-US" sz="2000"/>
              <a:t>The FR normally is about 3.5 and can drop markedly (to 0.7-0.8) in patients with chronic liver damage</a:t>
            </a:r>
            <a:endParaRPr/>
          </a:p>
        </p:txBody>
      </p:sp>
      <p:pic>
        <p:nvPicPr>
          <p:cNvPr id="983" name="Google Shape;983;p74"/>
          <p:cNvPicPr preferRelativeResize="0"/>
          <p:nvPr/>
        </p:nvPicPr>
        <p:blipFill rotWithShape="1">
          <a:blip r:embed="rId3">
            <a:alphaModFix/>
          </a:blip>
          <a:srcRect/>
          <a:stretch/>
        </p:blipFill>
        <p:spPr>
          <a:xfrm>
            <a:off x="6350365" y="2911942"/>
            <a:ext cx="1637822" cy="900260"/>
          </a:xfrm>
          <a:prstGeom prst="rect">
            <a:avLst/>
          </a:prstGeom>
          <a:noFill/>
          <a:ln>
            <a:noFill/>
          </a:ln>
        </p:spPr>
      </p:pic>
      <p:pic>
        <p:nvPicPr>
          <p:cNvPr id="984" name="Google Shape;984;p74"/>
          <p:cNvPicPr preferRelativeResize="0"/>
          <p:nvPr/>
        </p:nvPicPr>
        <p:blipFill rotWithShape="1">
          <a:blip r:embed="rId4">
            <a:alphaModFix/>
          </a:blip>
          <a:srcRect/>
          <a:stretch/>
        </p:blipFill>
        <p:spPr>
          <a:xfrm>
            <a:off x="6684533" y="3651213"/>
            <a:ext cx="2092578" cy="988519"/>
          </a:xfrm>
          <a:prstGeom prst="rect">
            <a:avLst/>
          </a:prstGeom>
          <a:noFill/>
          <a:ln>
            <a:noFill/>
          </a:ln>
        </p:spPr>
      </p:pic>
      <p:pic>
        <p:nvPicPr>
          <p:cNvPr id="985" name="Google Shape;985;p74"/>
          <p:cNvPicPr preferRelativeResize="0"/>
          <p:nvPr/>
        </p:nvPicPr>
        <p:blipFill rotWithShape="1">
          <a:blip r:embed="rId5">
            <a:alphaModFix/>
          </a:blip>
          <a:srcRect/>
          <a:stretch/>
        </p:blipFill>
        <p:spPr>
          <a:xfrm>
            <a:off x="7169276" y="2143124"/>
            <a:ext cx="1640419" cy="857251"/>
          </a:xfrm>
          <a:prstGeom prst="rect">
            <a:avLst/>
          </a:prstGeom>
          <a:noFill/>
          <a:ln>
            <a:noFill/>
          </a:ln>
        </p:spPr>
      </p:pic>
      <p:pic>
        <p:nvPicPr>
          <p:cNvPr id="986" name="Google Shape;986;p74"/>
          <p:cNvPicPr preferRelativeResize="0"/>
          <p:nvPr/>
        </p:nvPicPr>
        <p:blipFill rotWithShape="1">
          <a:blip r:embed="rId6">
            <a:alphaModFix/>
          </a:blip>
          <a:srcRect/>
          <a:stretch/>
        </p:blipFill>
        <p:spPr>
          <a:xfrm>
            <a:off x="6150088" y="1352287"/>
            <a:ext cx="1507067" cy="930836"/>
          </a:xfrm>
          <a:prstGeom prst="rect">
            <a:avLst/>
          </a:prstGeom>
          <a:noFill/>
          <a:ln>
            <a:noFill/>
          </a:ln>
        </p:spPr>
      </p:pic>
      <p:pic>
        <p:nvPicPr>
          <p:cNvPr id="987" name="Google Shape;987;p74"/>
          <p:cNvPicPr preferRelativeResize="0"/>
          <p:nvPr/>
        </p:nvPicPr>
        <p:blipFill rotWithShape="1">
          <a:blip r:embed="rId7">
            <a:alphaModFix/>
          </a:blip>
          <a:srcRect/>
          <a:stretch/>
        </p:blipFill>
        <p:spPr>
          <a:xfrm rot="-1455222">
            <a:off x="7455952" y="614396"/>
            <a:ext cx="1188724" cy="10588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7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The Phe to Tyr Ratio</a:t>
            </a:r>
            <a:endParaRPr/>
          </a:p>
        </p:txBody>
      </p:sp>
      <p:sp>
        <p:nvSpPr>
          <p:cNvPr id="993" name="Google Shape;993;p75"/>
          <p:cNvSpPr txBox="1">
            <a:spLocks noGrp="1"/>
          </p:cNvSpPr>
          <p:nvPr>
            <p:ph type="body" idx="1"/>
          </p:nvPr>
        </p:nvSpPr>
        <p:spPr>
          <a:xfrm>
            <a:off x="457200" y="1200151"/>
            <a:ext cx="5616222"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000"/>
              <a:buFont typeface="Arial"/>
              <a:buChar char="•"/>
            </a:pPr>
            <a:r>
              <a:rPr lang="en-US" sz="2000"/>
              <a:t>Blood phenylalanine-to-tyrosine (Phe/Tyr) ratio is an important indicator of metabolic control in phenylketonuria or PKU patients</a:t>
            </a:r>
            <a:endParaRPr/>
          </a:p>
          <a:p>
            <a:pPr marL="257175" lvl="0" indent="-257175" algn="l" rtl="0">
              <a:spcBef>
                <a:spcPts val="400"/>
              </a:spcBef>
              <a:spcAft>
                <a:spcPts val="0"/>
              </a:spcAft>
              <a:buSzPts val="2000"/>
              <a:buFont typeface="Arial"/>
              <a:buChar char="•"/>
            </a:pPr>
            <a:r>
              <a:rPr lang="en-US" sz="2000"/>
              <a:t>Individuals with uncontrolled PKU will have a Phe/Tyr ratio of &gt;10 (sometimes as high as 50 or 60)</a:t>
            </a:r>
            <a:endParaRPr/>
          </a:p>
          <a:p>
            <a:pPr marL="257175" lvl="0" indent="-257175" algn="l" rtl="0">
              <a:spcBef>
                <a:spcPts val="400"/>
              </a:spcBef>
              <a:spcAft>
                <a:spcPts val="0"/>
              </a:spcAft>
              <a:buSzPts val="2000"/>
              <a:buFont typeface="Arial"/>
              <a:buChar char="•"/>
            </a:pPr>
            <a:r>
              <a:rPr lang="en-US" sz="2000"/>
              <a:t>Individuals with good control over their disease (and diet) will have a Phe/Tyr ratio typically between 5-10</a:t>
            </a:r>
            <a:endParaRPr/>
          </a:p>
          <a:p>
            <a:pPr marL="257175" lvl="0" indent="-257175" algn="l" rtl="0">
              <a:spcBef>
                <a:spcPts val="400"/>
              </a:spcBef>
              <a:spcAft>
                <a:spcPts val="0"/>
              </a:spcAft>
              <a:buSzPts val="2000"/>
              <a:buFont typeface="Arial"/>
              <a:buChar char="•"/>
            </a:pPr>
            <a:r>
              <a:rPr lang="en-US" sz="2000"/>
              <a:t>Normal individuals have a Phe/Tyr ratio of &lt;2.5</a:t>
            </a:r>
            <a:endParaRPr/>
          </a:p>
        </p:txBody>
      </p:sp>
      <p:pic>
        <p:nvPicPr>
          <p:cNvPr id="994" name="Google Shape;994;p75"/>
          <p:cNvPicPr preferRelativeResize="0"/>
          <p:nvPr/>
        </p:nvPicPr>
        <p:blipFill rotWithShape="1">
          <a:blip r:embed="rId3">
            <a:alphaModFix/>
          </a:blip>
          <a:srcRect/>
          <a:stretch/>
        </p:blipFill>
        <p:spPr>
          <a:xfrm>
            <a:off x="6615994" y="1580114"/>
            <a:ext cx="1917700" cy="1054100"/>
          </a:xfrm>
          <a:prstGeom prst="rect">
            <a:avLst/>
          </a:prstGeom>
          <a:noFill/>
          <a:ln>
            <a:noFill/>
          </a:ln>
        </p:spPr>
      </p:pic>
      <p:pic>
        <p:nvPicPr>
          <p:cNvPr id="995" name="Google Shape;995;p75"/>
          <p:cNvPicPr preferRelativeResize="0"/>
          <p:nvPr/>
        </p:nvPicPr>
        <p:blipFill rotWithShape="1">
          <a:blip r:embed="rId4">
            <a:alphaModFix/>
          </a:blip>
          <a:srcRect/>
          <a:stretch/>
        </p:blipFill>
        <p:spPr>
          <a:xfrm>
            <a:off x="6280149" y="2906558"/>
            <a:ext cx="2450167" cy="115744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7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The GAB and AO Ratios</a:t>
            </a:r>
            <a:endParaRPr/>
          </a:p>
        </p:txBody>
      </p:sp>
      <p:sp>
        <p:nvSpPr>
          <p:cNvPr id="1001" name="Google Shape;1001;p76"/>
          <p:cNvSpPr txBox="1">
            <a:spLocks noGrp="1"/>
          </p:cNvSpPr>
          <p:nvPr>
            <p:ph type="body" idx="1"/>
          </p:nvPr>
        </p:nvSpPr>
        <p:spPr>
          <a:xfrm>
            <a:off x="457200" y="1200151"/>
            <a:ext cx="5571067"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000"/>
              <a:buFont typeface="Arial"/>
              <a:buChar char="•"/>
            </a:pPr>
            <a:r>
              <a:rPr lang="en-US" sz="2000"/>
              <a:t>Global arginine bioavailability ratio (GABR) calculated as Arg divided by the sum of ornithine (Orn) plus citrulline (Ctn) </a:t>
            </a:r>
            <a:endParaRPr/>
          </a:p>
          <a:p>
            <a:pPr marL="257175" lvl="0" indent="-257175" algn="l" rtl="0">
              <a:spcBef>
                <a:spcPts val="400"/>
              </a:spcBef>
              <a:spcAft>
                <a:spcPts val="0"/>
              </a:spcAft>
              <a:buSzPts val="2000"/>
              <a:buFont typeface="Arial"/>
              <a:buChar char="•"/>
            </a:pPr>
            <a:r>
              <a:rPr lang="en-US" sz="2000"/>
              <a:t>A related index is the arginine-to-ornithine ratio (AOr) that may reflect arginase activity</a:t>
            </a:r>
            <a:endParaRPr/>
          </a:p>
          <a:p>
            <a:pPr marL="257175" lvl="0" indent="-257175" algn="l" rtl="0">
              <a:spcBef>
                <a:spcPts val="400"/>
              </a:spcBef>
              <a:spcAft>
                <a:spcPts val="0"/>
              </a:spcAft>
              <a:buSzPts val="2000"/>
              <a:buFont typeface="Arial"/>
              <a:buChar char="•"/>
            </a:pPr>
            <a:r>
              <a:rPr lang="en-US" sz="2000"/>
              <a:t>A GABR of &lt;0.90 is indicative of type 2 diabetes</a:t>
            </a:r>
            <a:endParaRPr/>
          </a:p>
          <a:p>
            <a:pPr marL="257175" lvl="0" indent="-257175" algn="l" rtl="0">
              <a:spcBef>
                <a:spcPts val="400"/>
              </a:spcBef>
              <a:spcAft>
                <a:spcPts val="0"/>
              </a:spcAft>
              <a:buSzPts val="2000"/>
              <a:buFont typeface="Arial"/>
              <a:buChar char="•"/>
            </a:pPr>
            <a:r>
              <a:rPr lang="en-US" sz="2000"/>
              <a:t>GABR and the AOr are associated with markers of endothelial dysfunction and increased risk of cardiovascular mortality</a:t>
            </a:r>
            <a:endParaRPr/>
          </a:p>
        </p:txBody>
      </p:sp>
      <p:pic>
        <p:nvPicPr>
          <p:cNvPr id="1002" name="Google Shape;1002;p76"/>
          <p:cNvPicPr preferRelativeResize="0"/>
          <p:nvPr/>
        </p:nvPicPr>
        <p:blipFill rotWithShape="1">
          <a:blip r:embed="rId3">
            <a:alphaModFix/>
          </a:blip>
          <a:srcRect/>
          <a:stretch/>
        </p:blipFill>
        <p:spPr>
          <a:xfrm>
            <a:off x="6324600" y="1547989"/>
            <a:ext cx="2362200" cy="850900"/>
          </a:xfrm>
          <a:prstGeom prst="rect">
            <a:avLst/>
          </a:prstGeom>
          <a:noFill/>
          <a:ln>
            <a:noFill/>
          </a:ln>
        </p:spPr>
      </p:pic>
      <p:pic>
        <p:nvPicPr>
          <p:cNvPr id="1003" name="Google Shape;1003;p76"/>
          <p:cNvPicPr preferRelativeResize="0"/>
          <p:nvPr/>
        </p:nvPicPr>
        <p:blipFill rotWithShape="1">
          <a:blip r:embed="rId4">
            <a:alphaModFix/>
          </a:blip>
          <a:srcRect/>
          <a:stretch/>
        </p:blipFill>
        <p:spPr>
          <a:xfrm>
            <a:off x="6300129" y="2744612"/>
            <a:ext cx="2386671" cy="850900"/>
          </a:xfrm>
          <a:prstGeom prst="rect">
            <a:avLst/>
          </a:prstGeom>
          <a:noFill/>
          <a:ln>
            <a:noFill/>
          </a:ln>
        </p:spPr>
      </p:pic>
      <p:pic>
        <p:nvPicPr>
          <p:cNvPr id="1004" name="Google Shape;1004;p76"/>
          <p:cNvPicPr preferRelativeResize="0"/>
          <p:nvPr/>
        </p:nvPicPr>
        <p:blipFill rotWithShape="1">
          <a:blip r:embed="rId5">
            <a:alphaModFix/>
          </a:blip>
          <a:srcRect/>
          <a:stretch/>
        </p:blipFill>
        <p:spPr>
          <a:xfrm>
            <a:off x="6300129" y="3450269"/>
            <a:ext cx="2362200" cy="15690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t>The GSG Index</a:t>
            </a:r>
            <a:endParaRPr/>
          </a:p>
        </p:txBody>
      </p:sp>
      <p:sp>
        <p:nvSpPr>
          <p:cNvPr id="1010" name="Google Shape;1010;p77"/>
          <p:cNvSpPr txBox="1">
            <a:spLocks noGrp="1"/>
          </p:cNvSpPr>
          <p:nvPr>
            <p:ph type="body" idx="1"/>
          </p:nvPr>
        </p:nvSpPr>
        <p:spPr>
          <a:xfrm>
            <a:off x="299155" y="1200151"/>
            <a:ext cx="5345289"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000"/>
              <a:buFont typeface="Arial"/>
              <a:buChar char="•"/>
            </a:pPr>
            <a:r>
              <a:rPr lang="en-US" sz="2000"/>
              <a:t>The GSG index is the ratio of Glu divided by the sum of Ser and Gly</a:t>
            </a:r>
            <a:endParaRPr/>
          </a:p>
          <a:p>
            <a:pPr marL="257175" lvl="0" indent="-257175" algn="l" rtl="0">
              <a:spcBef>
                <a:spcPts val="400"/>
              </a:spcBef>
              <a:spcAft>
                <a:spcPts val="0"/>
              </a:spcAft>
              <a:buSzPts val="2000"/>
              <a:buFont typeface="Arial"/>
              <a:buChar char="•"/>
            </a:pPr>
            <a:r>
              <a:rPr lang="en-US" sz="2000"/>
              <a:t>This index measures amino acids involved in glutathione synthesis</a:t>
            </a:r>
            <a:endParaRPr/>
          </a:p>
          <a:p>
            <a:pPr marL="257175" lvl="0" indent="-257175" algn="l" rtl="0">
              <a:spcBef>
                <a:spcPts val="400"/>
              </a:spcBef>
              <a:spcAft>
                <a:spcPts val="0"/>
              </a:spcAft>
              <a:buSzPts val="2000"/>
              <a:buFont typeface="Arial"/>
              <a:buChar char="•"/>
            </a:pPr>
            <a:r>
              <a:rPr lang="en-US" sz="2000"/>
              <a:t>An index value higher than 0.36 is associated with twofold higher prevalence of NAFLD</a:t>
            </a:r>
            <a:endParaRPr/>
          </a:p>
          <a:p>
            <a:pPr marL="257175" lvl="0" indent="-257175" algn="l" rtl="0">
              <a:spcBef>
                <a:spcPts val="400"/>
              </a:spcBef>
              <a:spcAft>
                <a:spcPts val="0"/>
              </a:spcAft>
              <a:buSzPts val="2000"/>
              <a:buFont typeface="Arial"/>
              <a:buChar char="•"/>
            </a:pPr>
            <a:r>
              <a:rPr lang="en-US" sz="2000"/>
              <a:t>The GSG index is associated with liver damage, the severity of liver fibrosis and shows a positive relation to liver enzymes, such as GGT and AST</a:t>
            </a:r>
            <a:endParaRPr/>
          </a:p>
        </p:txBody>
      </p:sp>
      <p:pic>
        <p:nvPicPr>
          <p:cNvPr id="1011" name="Google Shape;1011;p77"/>
          <p:cNvPicPr preferRelativeResize="0"/>
          <p:nvPr/>
        </p:nvPicPr>
        <p:blipFill rotWithShape="1">
          <a:blip r:embed="rId3">
            <a:alphaModFix/>
          </a:blip>
          <a:srcRect/>
          <a:stretch/>
        </p:blipFill>
        <p:spPr>
          <a:xfrm>
            <a:off x="5430220" y="1200151"/>
            <a:ext cx="3256580" cy="1339850"/>
          </a:xfrm>
          <a:prstGeom prst="rect">
            <a:avLst/>
          </a:prstGeom>
          <a:noFill/>
          <a:ln>
            <a:noFill/>
          </a:ln>
        </p:spPr>
      </p:pic>
      <p:pic>
        <p:nvPicPr>
          <p:cNvPr id="1012" name="Google Shape;1012;p77"/>
          <p:cNvPicPr preferRelativeResize="0"/>
          <p:nvPr/>
        </p:nvPicPr>
        <p:blipFill rotWithShape="1">
          <a:blip r:embed="rId4">
            <a:alphaModFix/>
          </a:blip>
          <a:srcRect/>
          <a:stretch/>
        </p:blipFill>
        <p:spPr>
          <a:xfrm>
            <a:off x="5551221" y="2571750"/>
            <a:ext cx="3022689" cy="2272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7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Moving Beyond Sums and Ratios</a:t>
            </a:r>
            <a:endParaRPr/>
          </a:p>
        </p:txBody>
      </p:sp>
      <p:sp>
        <p:nvSpPr>
          <p:cNvPr id="1018" name="Google Shape;1018;p78"/>
          <p:cNvSpPr txBox="1">
            <a:spLocks noGrp="1"/>
          </p:cNvSpPr>
          <p:nvPr>
            <p:ph type="body" idx="1"/>
          </p:nvPr>
        </p:nvSpPr>
        <p:spPr>
          <a:xfrm>
            <a:off x="214489" y="1200151"/>
            <a:ext cx="8771467"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400"/>
              <a:buFont typeface="Arial"/>
              <a:buChar char="•"/>
            </a:pPr>
            <a:r>
              <a:rPr lang="en-US" dirty="0"/>
              <a:t>It is possible to use other linear or non-linear combinations of metabolites (and sums or ratios) to create more powerful biomarker panels</a:t>
            </a:r>
            <a:endParaRPr dirty="0"/>
          </a:p>
          <a:p>
            <a:pPr marL="257175" lvl="0" indent="-257175" algn="l" rtl="0">
              <a:spcBef>
                <a:spcPts val="480"/>
              </a:spcBef>
              <a:spcAft>
                <a:spcPts val="0"/>
              </a:spcAft>
              <a:buSzPts val="2400"/>
              <a:buFont typeface="Arial"/>
              <a:buChar char="•"/>
            </a:pPr>
            <a:r>
              <a:rPr lang="en-US" dirty="0"/>
              <a:t>It is also possible to use decision trees (if X, then Y else Z) to create biomarker panels to improve disease diagnosis</a:t>
            </a:r>
            <a:endParaRPr dirty="0"/>
          </a:p>
          <a:p>
            <a:pPr marL="257175" lvl="0" indent="-257175" algn="l" rtl="0">
              <a:spcBef>
                <a:spcPts val="480"/>
              </a:spcBef>
              <a:spcAft>
                <a:spcPts val="0"/>
              </a:spcAft>
              <a:buSzPts val="2400"/>
              <a:buFont typeface="Arial"/>
              <a:buChar char="•"/>
            </a:pPr>
            <a:r>
              <a:rPr lang="en-US" dirty="0"/>
              <a:t>These approaches are the basis to logistic regression, PLS-DA, SVMs and other tools used for discovering biomarkers – we will learn about this tomorrow</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79"/>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t>Examples of Multi-marker Panels from Metabolomics</a:t>
            </a:r>
            <a:br>
              <a:rPr lang="en-US" sz="4000"/>
            </a:br>
            <a:r>
              <a:rPr lang="en-US" sz="4000">
                <a:solidFill>
                  <a:srgbClr val="FF0000"/>
                </a:solidFill>
              </a:rPr>
              <a:t>(Mostly Built Using Logistic Regression)</a:t>
            </a:r>
            <a:endParaRPr/>
          </a:p>
        </p:txBody>
      </p:sp>
      <p:sp>
        <p:nvSpPr>
          <p:cNvPr id="1024" name="Google Shape;1024;p79"/>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400"/>
              <a:buFont typeface="Arial"/>
              <a:buNone/>
            </a:pPr>
            <a:r>
              <a:rPr lang="en-US"/>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600">
                <a:latin typeface="Arial"/>
                <a:ea typeface="Arial"/>
                <a:cs typeface="Arial"/>
                <a:sym typeface="Arial"/>
              </a:rPr>
              <a:t>Diagnosing Transplant Rejection</a:t>
            </a:r>
            <a:endParaRPr/>
          </a:p>
        </p:txBody>
      </p:sp>
      <p:sp>
        <p:nvSpPr>
          <p:cNvPr id="1030" name="Google Shape;1030;p80"/>
          <p:cNvSpPr txBox="1"/>
          <p:nvPr/>
        </p:nvSpPr>
        <p:spPr>
          <a:xfrm>
            <a:off x="1313388" y="1085850"/>
            <a:ext cx="2771775"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Adult kidney transplant rejection</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Adult Urine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AUC=0.96 (9 metabolites)</a:t>
            </a:r>
            <a:endParaRPr/>
          </a:p>
        </p:txBody>
      </p:sp>
      <p:sp>
        <p:nvSpPr>
          <p:cNvPr id="1031" name="Google Shape;1031;p80"/>
          <p:cNvSpPr txBox="1"/>
          <p:nvPr/>
        </p:nvSpPr>
        <p:spPr>
          <a:xfrm>
            <a:off x="5078680" y="1085850"/>
            <a:ext cx="3078956"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Pediatric kidney transplant rejection</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Pediatric Urine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AUC=0.91 (4 metabolites)</a:t>
            </a:r>
            <a:endParaRPr/>
          </a:p>
        </p:txBody>
      </p:sp>
      <p:pic>
        <p:nvPicPr>
          <p:cNvPr id="1032" name="Google Shape;1032;p80"/>
          <p:cNvPicPr preferRelativeResize="0"/>
          <p:nvPr/>
        </p:nvPicPr>
        <p:blipFill rotWithShape="1">
          <a:blip r:embed="rId3">
            <a:alphaModFix/>
          </a:blip>
          <a:srcRect t="5730"/>
          <a:stretch/>
        </p:blipFill>
        <p:spPr>
          <a:xfrm>
            <a:off x="827613" y="1707654"/>
            <a:ext cx="3429000" cy="2977754"/>
          </a:xfrm>
          <a:prstGeom prst="rect">
            <a:avLst/>
          </a:prstGeom>
          <a:noFill/>
          <a:ln>
            <a:noFill/>
          </a:ln>
        </p:spPr>
      </p:pic>
      <p:pic>
        <p:nvPicPr>
          <p:cNvPr id="1033" name="Google Shape;1033;p80" descr="Cachexia.pdf"/>
          <p:cNvPicPr preferRelativeResize="0"/>
          <p:nvPr/>
        </p:nvPicPr>
        <p:blipFill rotWithShape="1">
          <a:blip r:embed="rId4">
            <a:alphaModFix/>
          </a:blip>
          <a:srcRect t="4403"/>
          <a:stretch/>
        </p:blipFill>
        <p:spPr>
          <a:xfrm>
            <a:off x="4785786" y="1707654"/>
            <a:ext cx="3143250" cy="2895600"/>
          </a:xfrm>
          <a:prstGeom prst="rect">
            <a:avLst/>
          </a:prstGeom>
          <a:noFill/>
          <a:ln>
            <a:noFill/>
          </a:ln>
        </p:spPr>
      </p:pic>
      <p:sp>
        <p:nvSpPr>
          <p:cNvPr id="1034" name="Google Shape;1034;p80"/>
          <p:cNvSpPr txBox="1"/>
          <p:nvPr/>
        </p:nvSpPr>
        <p:spPr>
          <a:xfrm>
            <a:off x="4754788" y="4603254"/>
            <a:ext cx="396134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Blydt-Hansen et al. </a:t>
            </a:r>
            <a:r>
              <a:rPr lang="en-US" sz="1050" b="0" i="0" u="sng" strike="noStrike" cap="none">
                <a:solidFill>
                  <a:srgbClr val="000000"/>
                </a:solidFill>
                <a:latin typeface="Arial"/>
                <a:ea typeface="Arial"/>
                <a:cs typeface="Arial"/>
                <a:sym typeface="Arial"/>
              </a:rPr>
              <a:t>Am J Transplant</a:t>
            </a:r>
            <a:r>
              <a:rPr lang="en-US" sz="1050" b="0" i="0" u="none" strike="noStrike" cap="none">
                <a:solidFill>
                  <a:srgbClr val="000000"/>
                </a:solidFill>
                <a:latin typeface="Arial"/>
                <a:ea typeface="Arial"/>
                <a:cs typeface="Arial"/>
                <a:sym typeface="Arial"/>
              </a:rPr>
              <a:t>.2014 Oct;14(10):2339-49.</a:t>
            </a:r>
            <a:endParaRPr sz="1050" b="0" i="0" u="none" strike="noStrike" cap="none">
              <a:solidFill>
                <a:srgbClr val="000000"/>
              </a:solidFill>
              <a:latin typeface="Arial"/>
              <a:ea typeface="Arial"/>
              <a:cs typeface="Arial"/>
              <a:sym typeface="Arial"/>
            </a:endParaRPr>
          </a:p>
        </p:txBody>
      </p:sp>
      <p:sp>
        <p:nvSpPr>
          <p:cNvPr id="1035" name="Google Shape;1035;p80"/>
          <p:cNvSpPr txBox="1"/>
          <p:nvPr/>
        </p:nvSpPr>
        <p:spPr>
          <a:xfrm>
            <a:off x="1028846" y="4650763"/>
            <a:ext cx="320342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Ho et al. </a:t>
            </a:r>
            <a:r>
              <a:rPr lang="en-US" sz="1050" b="0" i="0" u="sng" strike="noStrike" cap="none">
                <a:solidFill>
                  <a:srgbClr val="000000"/>
                </a:solidFill>
                <a:latin typeface="Arial"/>
                <a:ea typeface="Arial"/>
                <a:cs typeface="Arial"/>
                <a:sym typeface="Arial"/>
              </a:rPr>
              <a:t>Transplant Direct</a:t>
            </a:r>
            <a:r>
              <a:rPr lang="en-US" sz="1050" b="0" i="0" u="none" strike="noStrike" cap="none">
                <a:solidFill>
                  <a:srgbClr val="000000"/>
                </a:solidFill>
                <a:latin typeface="Arial"/>
                <a:ea typeface="Arial"/>
                <a:cs typeface="Arial"/>
                <a:sym typeface="Arial"/>
              </a:rPr>
              <a:t>. 2016 May 19;2(6):e78.</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8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latin typeface="Arial"/>
                <a:ea typeface="Arial"/>
                <a:cs typeface="Arial"/>
                <a:sym typeface="Arial"/>
              </a:rPr>
              <a:t>Diagnosing Heart Failure</a:t>
            </a:r>
            <a:endParaRPr/>
          </a:p>
        </p:txBody>
      </p:sp>
      <p:pic>
        <p:nvPicPr>
          <p:cNvPr id="1041" name="Google Shape;1041;p81" descr="plot-ROC-serum-IIIvsIV-proBNPMetabolite.pdf"/>
          <p:cNvPicPr preferRelativeResize="0"/>
          <p:nvPr/>
        </p:nvPicPr>
        <p:blipFill rotWithShape="1">
          <a:blip r:embed="rId3">
            <a:alphaModFix/>
          </a:blip>
          <a:srcRect/>
          <a:stretch/>
        </p:blipFill>
        <p:spPr>
          <a:xfrm>
            <a:off x="1354753" y="1594248"/>
            <a:ext cx="3596822" cy="3083736"/>
          </a:xfrm>
          <a:prstGeom prst="rect">
            <a:avLst/>
          </a:prstGeom>
          <a:noFill/>
          <a:ln>
            <a:noFill/>
          </a:ln>
        </p:spPr>
      </p:pic>
      <p:sp>
        <p:nvSpPr>
          <p:cNvPr id="1042" name="Google Shape;1042;p81"/>
          <p:cNvSpPr/>
          <p:nvPr/>
        </p:nvSpPr>
        <p:spPr>
          <a:xfrm>
            <a:off x="1614309" y="1085850"/>
            <a:ext cx="3429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Systolic Heart Failure vs. Diastolic Heart Failure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Adult Serum samples</a:t>
            </a:r>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AUC=0.98 (4 metabolites)</a:t>
            </a:r>
            <a:endParaRPr/>
          </a:p>
        </p:txBody>
      </p:sp>
      <p:pic>
        <p:nvPicPr>
          <p:cNvPr id="1043" name="Google Shape;1043;p81"/>
          <p:cNvPicPr preferRelativeResize="0"/>
          <p:nvPr/>
        </p:nvPicPr>
        <p:blipFill rotWithShape="1">
          <a:blip r:embed="rId4">
            <a:alphaModFix/>
          </a:blip>
          <a:srcRect l="54941"/>
          <a:stretch/>
        </p:blipFill>
        <p:spPr>
          <a:xfrm>
            <a:off x="5643741" y="1143001"/>
            <a:ext cx="1771650" cy="1993106"/>
          </a:xfrm>
          <a:prstGeom prst="rect">
            <a:avLst/>
          </a:prstGeom>
          <a:noFill/>
          <a:ln>
            <a:noFill/>
          </a:ln>
        </p:spPr>
      </p:pic>
      <p:pic>
        <p:nvPicPr>
          <p:cNvPr id="1044" name="Google Shape;1044;p81"/>
          <p:cNvPicPr preferRelativeResize="0"/>
          <p:nvPr/>
        </p:nvPicPr>
        <p:blipFill rotWithShape="1">
          <a:blip r:embed="rId4">
            <a:alphaModFix/>
          </a:blip>
          <a:srcRect r="50700"/>
          <a:stretch/>
        </p:blipFill>
        <p:spPr>
          <a:xfrm>
            <a:off x="5700891" y="3143251"/>
            <a:ext cx="1885950" cy="1821656"/>
          </a:xfrm>
          <a:prstGeom prst="rect">
            <a:avLst/>
          </a:prstGeom>
          <a:noFill/>
          <a:ln>
            <a:noFill/>
          </a:ln>
        </p:spPr>
      </p:pic>
      <p:sp>
        <p:nvSpPr>
          <p:cNvPr id="1045" name="Google Shape;1045;p81"/>
          <p:cNvSpPr txBox="1"/>
          <p:nvPr/>
        </p:nvSpPr>
        <p:spPr>
          <a:xfrm>
            <a:off x="1501523" y="4677984"/>
            <a:ext cx="379613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Zordoky et al. </a:t>
            </a:r>
            <a:r>
              <a:rPr lang="en-US" sz="1050" b="0" i="0" u="sng" strike="noStrike" cap="none">
                <a:solidFill>
                  <a:srgbClr val="000000"/>
                </a:solidFill>
                <a:latin typeface="Arial"/>
                <a:ea typeface="Arial"/>
                <a:cs typeface="Arial"/>
                <a:sym typeface="Arial"/>
              </a:rPr>
              <a:t>PLoS One</a:t>
            </a:r>
            <a:r>
              <a:rPr lang="en-US" sz="1050" b="0" i="0" u="none" strike="noStrike" cap="none">
                <a:solidFill>
                  <a:srgbClr val="000000"/>
                </a:solidFill>
                <a:latin typeface="Arial"/>
                <a:ea typeface="Arial"/>
                <a:cs typeface="Arial"/>
                <a:sym typeface="Arial"/>
              </a:rPr>
              <a:t>. 2015 May 26;10(5):e0124844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379308" y="183658"/>
            <a:ext cx="8385383" cy="101296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a:latin typeface="Arial"/>
                <a:ea typeface="Arial"/>
                <a:cs typeface="Arial"/>
                <a:sym typeface="Arial"/>
              </a:rPr>
              <a:t>Finding Reference Intervals/Values</a:t>
            </a:r>
            <a:endParaRPr/>
          </a:p>
        </p:txBody>
      </p:sp>
      <p:sp>
        <p:nvSpPr>
          <p:cNvPr id="207" name="Google Shape;207;p37"/>
          <p:cNvSpPr txBox="1"/>
          <p:nvPr/>
        </p:nvSpPr>
        <p:spPr>
          <a:xfrm>
            <a:off x="235819" y="1248277"/>
            <a:ext cx="4157761" cy="3394472"/>
          </a:xfrm>
          <a:prstGeom prst="rect">
            <a:avLst/>
          </a:prstGeom>
          <a:noFill/>
          <a:ln>
            <a:noFill/>
          </a:ln>
        </p:spPr>
        <p:txBody>
          <a:bodyPr spcFirstLastPara="1" wrap="square" lIns="91425" tIns="45700" rIns="91425" bIns="45700" anchor="t" anchorCtr="0">
            <a:noAutofit/>
          </a:bodyPr>
          <a:lstStyle/>
          <a:p>
            <a:pPr marL="257175" marR="0" lvl="0" indent="-257175" algn="l" rtl="0">
              <a:lnSpc>
                <a:spcPct val="100000"/>
              </a:lnSpc>
              <a:spcBef>
                <a:spcPts val="0"/>
              </a:spcBef>
              <a:spcAft>
                <a:spcPts val="0"/>
              </a:spcAft>
              <a:buClr>
                <a:srgbClr val="FF0000"/>
              </a:buClr>
              <a:buSzPts val="1600"/>
              <a:buFont typeface="Arial"/>
              <a:buChar char="•"/>
            </a:pPr>
            <a:r>
              <a:rPr lang="en-US" sz="1600" b="1" i="0" u="none" strike="noStrike" cap="none">
                <a:solidFill>
                  <a:srgbClr val="333399"/>
                </a:solidFill>
                <a:latin typeface="Arial"/>
                <a:ea typeface="Arial"/>
                <a:cs typeface="Arial"/>
                <a:sym typeface="Arial"/>
              </a:rPr>
              <a:t>You can look these up in various books and manuals</a:t>
            </a:r>
            <a:endParaRPr/>
          </a:p>
          <a:p>
            <a:pPr marL="257175" marR="0" lvl="0" indent="-257175" algn="l" rtl="0">
              <a:lnSpc>
                <a:spcPct val="100000"/>
              </a:lnSpc>
              <a:spcBef>
                <a:spcPts val="320"/>
              </a:spcBef>
              <a:spcAft>
                <a:spcPts val="0"/>
              </a:spcAft>
              <a:buClr>
                <a:srgbClr val="FF0000"/>
              </a:buClr>
              <a:buSzPts val="1600"/>
              <a:buFont typeface="Arial"/>
              <a:buChar char="•"/>
            </a:pPr>
            <a:r>
              <a:rPr lang="en-US" sz="1600" b="1" i="0" u="none" strike="noStrike" cap="none">
                <a:solidFill>
                  <a:srgbClr val="333399"/>
                </a:solidFill>
                <a:latin typeface="Arial"/>
                <a:ea typeface="Arial"/>
                <a:cs typeface="Arial"/>
                <a:sym typeface="Arial"/>
              </a:rPr>
              <a:t>Some of the better-known reference texts are the Tietz guide(s) to clinical laboratory tests</a:t>
            </a:r>
            <a:endParaRPr/>
          </a:p>
          <a:p>
            <a:pPr marL="257175" marR="0" lvl="0" indent="-257175" algn="l" rtl="0">
              <a:lnSpc>
                <a:spcPct val="100000"/>
              </a:lnSpc>
              <a:spcBef>
                <a:spcPts val="320"/>
              </a:spcBef>
              <a:spcAft>
                <a:spcPts val="0"/>
              </a:spcAft>
              <a:buClr>
                <a:srgbClr val="FF0000"/>
              </a:buClr>
              <a:buSzPts val="1600"/>
              <a:buFont typeface="Arial"/>
              <a:buChar char="•"/>
            </a:pPr>
            <a:r>
              <a:rPr lang="en-US" sz="1600" b="1" i="0" u="none" strike="noStrike" cap="none">
                <a:solidFill>
                  <a:srgbClr val="333399"/>
                </a:solidFill>
                <a:latin typeface="Arial"/>
                <a:ea typeface="Arial"/>
                <a:cs typeface="Arial"/>
                <a:sym typeface="Arial"/>
              </a:rPr>
              <a:t>These are based on books and reference tables originally compiled by Norbert Teitz</a:t>
            </a:r>
            <a:endParaRPr sz="1600" b="1" i="0" u="none" strike="noStrike" cap="none">
              <a:solidFill>
                <a:srgbClr val="333399"/>
              </a:solidFill>
              <a:latin typeface="Arial"/>
              <a:ea typeface="Arial"/>
              <a:cs typeface="Arial"/>
              <a:sym typeface="Arial"/>
            </a:endParaRPr>
          </a:p>
          <a:p>
            <a:pPr marL="257175" marR="0" lvl="0" indent="-257175" algn="l" rtl="0">
              <a:lnSpc>
                <a:spcPct val="100000"/>
              </a:lnSpc>
              <a:spcBef>
                <a:spcPts val="320"/>
              </a:spcBef>
              <a:spcAft>
                <a:spcPts val="0"/>
              </a:spcAft>
              <a:buClr>
                <a:srgbClr val="FF0000"/>
              </a:buClr>
              <a:buSzPts val="1600"/>
              <a:buFont typeface="Arial"/>
              <a:buChar char="•"/>
            </a:pPr>
            <a:r>
              <a:rPr lang="en-US" sz="1600" b="1" i="0" u="none" strike="noStrike" cap="none">
                <a:solidFill>
                  <a:srgbClr val="333399"/>
                </a:solidFill>
                <a:latin typeface="Arial"/>
                <a:ea typeface="Arial"/>
                <a:cs typeface="Arial"/>
                <a:sym typeface="Arial"/>
              </a:rPr>
              <a:t>Teitz started the first M.S. degree program in clinical chemistry in the United States in the 1960’s</a:t>
            </a:r>
            <a:endParaRPr/>
          </a:p>
          <a:p>
            <a:pPr marL="257175" marR="0" lvl="0" indent="-257175" algn="l" rtl="0">
              <a:lnSpc>
                <a:spcPct val="100000"/>
              </a:lnSpc>
              <a:spcBef>
                <a:spcPts val="320"/>
              </a:spcBef>
              <a:spcAft>
                <a:spcPts val="0"/>
              </a:spcAft>
              <a:buClr>
                <a:srgbClr val="FF0000"/>
              </a:buClr>
              <a:buSzPts val="1600"/>
              <a:buFont typeface="Arial"/>
              <a:buChar char="•"/>
            </a:pPr>
            <a:r>
              <a:rPr lang="en-US" sz="1600" b="1" i="0" u="none" strike="noStrike" cap="none">
                <a:solidFill>
                  <a:srgbClr val="333399"/>
                </a:solidFill>
                <a:latin typeface="Arial"/>
                <a:ea typeface="Arial"/>
                <a:cs typeface="Arial"/>
                <a:sym typeface="Arial"/>
              </a:rPr>
              <a:t>This program was subsequently expanded into one of the first Ph.D. programs in clinical chemistry</a:t>
            </a:r>
            <a:endParaRPr/>
          </a:p>
        </p:txBody>
      </p:sp>
      <p:pic>
        <p:nvPicPr>
          <p:cNvPr id="208" name="Google Shape;208;p37"/>
          <p:cNvPicPr preferRelativeResize="0"/>
          <p:nvPr/>
        </p:nvPicPr>
        <p:blipFill rotWithShape="1">
          <a:blip r:embed="rId3">
            <a:alphaModFix/>
          </a:blip>
          <a:srcRect/>
          <a:stretch/>
        </p:blipFill>
        <p:spPr>
          <a:xfrm>
            <a:off x="4393580" y="1099102"/>
            <a:ext cx="2151323" cy="3238805"/>
          </a:xfrm>
          <a:prstGeom prst="rect">
            <a:avLst/>
          </a:prstGeom>
          <a:noFill/>
          <a:ln>
            <a:noFill/>
          </a:ln>
        </p:spPr>
      </p:pic>
      <p:pic>
        <p:nvPicPr>
          <p:cNvPr id="209" name="Google Shape;209;p37" descr="A book cover with colorful circles&#10;&#10;Description automatically generated"/>
          <p:cNvPicPr preferRelativeResize="0"/>
          <p:nvPr/>
        </p:nvPicPr>
        <p:blipFill rotWithShape="1">
          <a:blip r:embed="rId4">
            <a:alphaModFix/>
          </a:blip>
          <a:srcRect/>
          <a:stretch/>
        </p:blipFill>
        <p:spPr>
          <a:xfrm>
            <a:off x="6452898" y="1983285"/>
            <a:ext cx="2311793" cy="297655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latin typeface="Arial"/>
                <a:ea typeface="Arial"/>
                <a:cs typeface="Arial"/>
                <a:sym typeface="Arial"/>
              </a:rPr>
              <a:t>Diagnosing Celiac Disease</a:t>
            </a:r>
            <a:endParaRPr/>
          </a:p>
        </p:txBody>
      </p:sp>
      <p:pic>
        <p:nvPicPr>
          <p:cNvPr id="1051" name="Google Shape;1051;p82" descr="screen-capture-3.png"/>
          <p:cNvPicPr preferRelativeResize="0"/>
          <p:nvPr/>
        </p:nvPicPr>
        <p:blipFill rotWithShape="1">
          <a:blip r:embed="rId3">
            <a:alphaModFix/>
          </a:blip>
          <a:srcRect l="48816" t="17191" r="2549" b="8815"/>
          <a:stretch/>
        </p:blipFill>
        <p:spPr>
          <a:xfrm>
            <a:off x="689703" y="1599642"/>
            <a:ext cx="3456384" cy="3078342"/>
          </a:xfrm>
          <a:prstGeom prst="rect">
            <a:avLst/>
          </a:prstGeom>
          <a:noFill/>
          <a:ln>
            <a:noFill/>
          </a:ln>
        </p:spPr>
      </p:pic>
      <p:sp>
        <p:nvSpPr>
          <p:cNvPr id="1052" name="Google Shape;1052;p82"/>
          <p:cNvSpPr txBox="1"/>
          <p:nvPr/>
        </p:nvSpPr>
        <p:spPr>
          <a:xfrm>
            <a:off x="1229762" y="1005576"/>
            <a:ext cx="2862318"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Celiac disease</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Adult Urine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 = 0.99 (3 metabolites)</a:t>
            </a:r>
            <a:endParaRPr/>
          </a:p>
        </p:txBody>
      </p:sp>
      <p:sp>
        <p:nvSpPr>
          <p:cNvPr id="1053" name="Google Shape;1053;p82"/>
          <p:cNvSpPr txBox="1"/>
          <p:nvPr/>
        </p:nvSpPr>
        <p:spPr>
          <a:xfrm>
            <a:off x="1013738" y="4576946"/>
            <a:ext cx="3294366" cy="461665"/>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Bertini I, Calabrò A, De Carli V, Luchinat C et </a:t>
            </a:r>
            <a:r>
              <a:rPr lang="en-US" sz="1200" b="0" i="0" u="sng" strike="noStrike" cap="none">
                <a:solidFill>
                  <a:schemeClr val="dk1"/>
                </a:solidFill>
                <a:latin typeface="Arial"/>
                <a:ea typeface="Arial"/>
                <a:cs typeface="Arial"/>
                <a:sym typeface="Arial"/>
              </a:rPr>
              <a:t>al. J Proteome Res.</a:t>
            </a:r>
            <a:r>
              <a:rPr lang="en-US" sz="1200" b="0" i="0" u="none" strike="noStrike" cap="none">
                <a:solidFill>
                  <a:schemeClr val="dk1"/>
                </a:solidFill>
                <a:latin typeface="Arial"/>
                <a:ea typeface="Arial"/>
                <a:cs typeface="Arial"/>
                <a:sym typeface="Arial"/>
              </a:rPr>
              <a:t> 2009 Jan;8(1):170-177</a:t>
            </a:r>
            <a:endParaRPr sz="1200" b="0" i="0" u="none" strike="noStrike" cap="none">
              <a:solidFill>
                <a:schemeClr val="dk1"/>
              </a:solidFill>
              <a:latin typeface="Arial"/>
              <a:ea typeface="Arial"/>
              <a:cs typeface="Arial"/>
              <a:sym typeface="Arial"/>
            </a:endParaRPr>
          </a:p>
        </p:txBody>
      </p:sp>
      <p:sp>
        <p:nvSpPr>
          <p:cNvPr id="1054" name="Google Shape;1054;p82"/>
          <p:cNvSpPr/>
          <p:nvPr/>
        </p:nvSpPr>
        <p:spPr>
          <a:xfrm>
            <a:off x="4232672" y="1446330"/>
            <a:ext cx="4745585" cy="3231654"/>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Difficult to diagnose by symptoms</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Normally requires endoscopic biopsy</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Adult Urine Samples</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34 cases, 34 controls</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Targeted metabolomics</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AUC = 0.99 using 3 metabolite</a:t>
            </a:r>
            <a:endParaRPr/>
          </a:p>
          <a:p>
            <a:pPr marL="257175" marR="0" lvl="0" indent="-257175" algn="l" rtl="0">
              <a:lnSpc>
                <a:spcPct val="100000"/>
              </a:lnSpc>
              <a:spcBef>
                <a:spcPts val="400"/>
              </a:spcBef>
              <a:spcAft>
                <a:spcPts val="0"/>
              </a:spcAft>
              <a:buClr>
                <a:srgbClr val="FF0000"/>
              </a:buClr>
              <a:buSzPts val="2000"/>
              <a:buFont typeface="Arial"/>
              <a:buChar char="•"/>
            </a:pPr>
            <a:r>
              <a:rPr lang="en-US" sz="2000" b="1" i="0" u="none" strike="noStrike" cap="none">
                <a:solidFill>
                  <a:srgbClr val="000090"/>
                </a:solidFill>
                <a:latin typeface="Arial"/>
                <a:ea typeface="Arial"/>
                <a:cs typeface="Arial"/>
                <a:sym typeface="Arial"/>
              </a:rPr>
              <a:t>Transglutaminase blood screening test has AUC=0.91</a:t>
            </a:r>
            <a:endParaRPr sz="2800" b="1" i="0" u="none" strike="noStrike" cap="none">
              <a:solidFill>
                <a:srgbClr val="00009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83"/>
          <p:cNvSpPr txBox="1">
            <a:spLocks noGrp="1"/>
          </p:cNvSpPr>
          <p:nvPr>
            <p:ph type="title"/>
          </p:nvPr>
        </p:nvSpPr>
        <p:spPr>
          <a:xfrm>
            <a:off x="457200" y="144903"/>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latin typeface="Arial"/>
                <a:ea typeface="Arial"/>
                <a:cs typeface="Arial"/>
                <a:sym typeface="Arial"/>
              </a:rPr>
              <a:t>Diagnosing Liver Disease</a:t>
            </a:r>
            <a:endParaRPr/>
          </a:p>
        </p:txBody>
      </p:sp>
      <p:sp>
        <p:nvSpPr>
          <p:cNvPr id="1061" name="Google Shape;1061;p83"/>
          <p:cNvSpPr txBox="1"/>
          <p:nvPr/>
        </p:nvSpPr>
        <p:spPr>
          <a:xfrm>
            <a:off x="1428991" y="951570"/>
            <a:ext cx="2465144"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NAFLD-Fatty Liver Disease</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Children’s Breath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 = 0.91 (4 metabolites)</a:t>
            </a:r>
            <a:endParaRPr/>
          </a:p>
        </p:txBody>
      </p:sp>
      <p:sp>
        <p:nvSpPr>
          <p:cNvPr id="1062" name="Google Shape;1062;p83"/>
          <p:cNvSpPr/>
          <p:nvPr/>
        </p:nvSpPr>
        <p:spPr>
          <a:xfrm>
            <a:off x="909180" y="4623978"/>
            <a:ext cx="414850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Akhouri, N. et al. (2014) </a:t>
            </a:r>
            <a:r>
              <a:rPr lang="en-US" sz="1200" b="0" i="0" u="sng" strike="noStrike" cap="none">
                <a:solidFill>
                  <a:srgbClr val="000000"/>
                </a:solidFill>
                <a:latin typeface="Arial"/>
                <a:ea typeface="Arial"/>
                <a:cs typeface="Arial"/>
                <a:sym typeface="Arial"/>
              </a:rPr>
              <a:t>Eur. J. Gastr. Hepatol</a:t>
            </a:r>
            <a:r>
              <a:rPr lang="en-US" sz="1200" b="0" i="0" u="none" strike="noStrike" cap="none">
                <a:solidFill>
                  <a:srgbClr val="000000"/>
                </a:solidFill>
                <a:latin typeface="Arial"/>
                <a:ea typeface="Arial"/>
                <a:cs typeface="Arial"/>
                <a:sym typeface="Arial"/>
              </a:rPr>
              <a:t>. 26:82-87.</a:t>
            </a:r>
            <a:endParaRPr sz="1200" b="0" i="0" u="none" strike="noStrike" cap="none">
              <a:solidFill>
                <a:srgbClr val="000000"/>
              </a:solidFill>
              <a:latin typeface="Arial"/>
              <a:ea typeface="Arial"/>
              <a:cs typeface="Arial"/>
              <a:sym typeface="Arial"/>
            </a:endParaRPr>
          </a:p>
        </p:txBody>
      </p:sp>
      <p:sp>
        <p:nvSpPr>
          <p:cNvPr id="1063" name="Google Shape;1063;p83"/>
          <p:cNvSpPr txBox="1"/>
          <p:nvPr/>
        </p:nvSpPr>
        <p:spPr>
          <a:xfrm>
            <a:off x="5380557" y="951570"/>
            <a:ext cx="2276585"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Hepatitis B</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Adult Urine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 = 0.81 (4 metabolites)</a:t>
            </a:r>
            <a:endParaRPr/>
          </a:p>
        </p:txBody>
      </p:sp>
      <p:sp>
        <p:nvSpPr>
          <p:cNvPr id="1064" name="Google Shape;1064;p83"/>
          <p:cNvSpPr txBox="1"/>
          <p:nvPr/>
        </p:nvSpPr>
        <p:spPr>
          <a:xfrm>
            <a:off x="5196155" y="4569972"/>
            <a:ext cx="3349536" cy="27699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Zhang A et al. (2013) </a:t>
            </a:r>
            <a:r>
              <a:rPr lang="en-US" sz="1200" b="0" i="0" u="sng" strike="noStrike" cap="none">
                <a:solidFill>
                  <a:schemeClr val="dk1"/>
                </a:solidFill>
                <a:latin typeface="Arial"/>
                <a:ea typeface="Arial"/>
                <a:cs typeface="Arial"/>
                <a:sym typeface="Arial"/>
              </a:rPr>
              <a:t>PLoS ONE</a:t>
            </a:r>
            <a:r>
              <a:rPr lang="en-US" sz="1200" b="0" i="0" u="none" strike="noStrike" cap="none">
                <a:solidFill>
                  <a:schemeClr val="dk1"/>
                </a:solidFill>
                <a:latin typeface="Arial"/>
                <a:ea typeface="Arial"/>
                <a:cs typeface="Arial"/>
                <a:sym typeface="Arial"/>
              </a:rPr>
              <a:t> 8(5): e64381</a:t>
            </a:r>
            <a:endParaRPr/>
          </a:p>
        </p:txBody>
      </p:sp>
      <p:pic>
        <p:nvPicPr>
          <p:cNvPr id="1065" name="Google Shape;1065;p83" descr="Screen Shot 2015-02-27 at 1.07.51 PM.png"/>
          <p:cNvPicPr preferRelativeResize="0"/>
          <p:nvPr/>
        </p:nvPicPr>
        <p:blipFill rotWithShape="1">
          <a:blip r:embed="rId3">
            <a:alphaModFix/>
          </a:blip>
          <a:srcRect/>
          <a:stretch/>
        </p:blipFill>
        <p:spPr>
          <a:xfrm>
            <a:off x="996943" y="1599642"/>
            <a:ext cx="3261773" cy="3078342"/>
          </a:xfrm>
          <a:prstGeom prst="rect">
            <a:avLst/>
          </a:prstGeom>
          <a:noFill/>
          <a:ln>
            <a:noFill/>
          </a:ln>
        </p:spPr>
      </p:pic>
      <p:sp>
        <p:nvSpPr>
          <p:cNvPr id="1066" name="Google Shape;1066;p83"/>
          <p:cNvSpPr txBox="1"/>
          <p:nvPr/>
        </p:nvSpPr>
        <p:spPr>
          <a:xfrm>
            <a:off x="2605532" y="3476179"/>
            <a:ext cx="1301959" cy="415498"/>
          </a:xfrm>
          <a:prstGeom prst="rect">
            <a:avLst/>
          </a:prstGeom>
          <a:solidFill>
            <a:schemeClr val="lt1"/>
          </a:solidFill>
          <a:ln w="9525" cap="flat" cmpd="sng">
            <a:solidFill>
              <a:srgbClr val="4F81BD"/>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Isoprene, acetone,</a:t>
            </a:r>
            <a:endParaRPr/>
          </a:p>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TMA, pentane</a:t>
            </a:r>
            <a:endParaRPr/>
          </a:p>
        </p:txBody>
      </p:sp>
      <p:pic>
        <p:nvPicPr>
          <p:cNvPr id="1067" name="Google Shape;1067;p83" descr="Screen Shot 2015-02-27 at 1.35.13 PM.png"/>
          <p:cNvPicPr preferRelativeResize="0"/>
          <p:nvPr/>
        </p:nvPicPr>
        <p:blipFill rotWithShape="1">
          <a:blip r:embed="rId4">
            <a:alphaModFix/>
          </a:blip>
          <a:srcRect l="1167" b="1224"/>
          <a:stretch/>
        </p:blipFill>
        <p:spPr>
          <a:xfrm>
            <a:off x="5057686" y="1707654"/>
            <a:ext cx="2969165" cy="2862318"/>
          </a:xfrm>
          <a:prstGeom prst="rect">
            <a:avLst/>
          </a:prstGeom>
          <a:noFill/>
          <a:ln>
            <a:noFill/>
          </a:ln>
        </p:spPr>
      </p:pic>
      <p:sp>
        <p:nvSpPr>
          <p:cNvPr id="1068" name="Google Shape;1068;p83"/>
          <p:cNvSpPr txBox="1"/>
          <p:nvPr/>
        </p:nvSpPr>
        <p:spPr>
          <a:xfrm>
            <a:off x="5812605" y="3867894"/>
            <a:ext cx="2051968" cy="369332"/>
          </a:xfrm>
          <a:prstGeom prst="rect">
            <a:avLst/>
          </a:prstGeom>
          <a:solidFill>
            <a:schemeClr val="lt1"/>
          </a:solidFill>
          <a:ln w="9525" cap="flat" cmpd="sng">
            <a:solidFill>
              <a:srgbClr val="4F81BD"/>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biotin sulfone, 5-heneicosanoate,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d-Glucosaminide, 2-methylhippurate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8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Diagnosing Liver Cancer</a:t>
            </a:r>
            <a:endParaRPr/>
          </a:p>
        </p:txBody>
      </p:sp>
      <p:sp>
        <p:nvSpPr>
          <p:cNvPr id="1074" name="Google Shape;1074;p84"/>
          <p:cNvSpPr/>
          <p:nvPr/>
        </p:nvSpPr>
        <p:spPr>
          <a:xfrm>
            <a:off x="4716946" y="1286733"/>
            <a:ext cx="4257720" cy="3259354"/>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Adult Serum Samples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108 cases, 108 controls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MS metabolomics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AUC = 0.93 using 8 metabolites + lifestyle factors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Glutamate, glutamine, leucine, lysine, tryptophan, kynurenine, phenylalanine, tyrosine</a:t>
            </a:r>
            <a:endParaRPr/>
          </a:p>
        </p:txBody>
      </p:sp>
      <p:sp>
        <p:nvSpPr>
          <p:cNvPr id="1075" name="Google Shape;1075;p84"/>
          <p:cNvSpPr/>
          <p:nvPr/>
        </p:nvSpPr>
        <p:spPr>
          <a:xfrm>
            <a:off x="1254078" y="4616949"/>
            <a:ext cx="342900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Stepien M. et al – </a:t>
            </a:r>
            <a:r>
              <a:rPr lang="en-US" sz="1050" b="0" i="0" u="sng" strike="noStrike" cap="none">
                <a:solidFill>
                  <a:srgbClr val="000000"/>
                </a:solidFill>
                <a:latin typeface="Arial"/>
                <a:ea typeface="Arial"/>
                <a:cs typeface="Arial"/>
                <a:sym typeface="Arial"/>
              </a:rPr>
              <a:t>Int. J. Cancer. (2016) </a:t>
            </a:r>
            <a:r>
              <a:rPr lang="en-US" sz="1050" b="0" i="0" u="none" strike="noStrike" cap="none">
                <a:solidFill>
                  <a:srgbClr val="000000"/>
                </a:solidFill>
                <a:latin typeface="Arial"/>
                <a:ea typeface="Arial"/>
                <a:cs typeface="Arial"/>
                <a:sym typeface="Arial"/>
              </a:rPr>
              <a:t>138:348-360.</a:t>
            </a:r>
            <a:endParaRPr sz="1050" b="0" i="0" u="none" strike="noStrike" cap="none">
              <a:solidFill>
                <a:srgbClr val="000000"/>
              </a:solidFill>
              <a:latin typeface="Arial"/>
              <a:ea typeface="Arial"/>
              <a:cs typeface="Arial"/>
              <a:sym typeface="Arial"/>
            </a:endParaRPr>
          </a:p>
        </p:txBody>
      </p:sp>
      <p:pic>
        <p:nvPicPr>
          <p:cNvPr id="1076" name="Google Shape;1076;p84" descr="Screen Shot 2017-09-09 at 6.44.04 PM.png"/>
          <p:cNvPicPr preferRelativeResize="0"/>
          <p:nvPr/>
        </p:nvPicPr>
        <p:blipFill rotWithShape="1">
          <a:blip r:embed="rId3">
            <a:alphaModFix/>
          </a:blip>
          <a:srcRect/>
          <a:stretch/>
        </p:blipFill>
        <p:spPr>
          <a:xfrm>
            <a:off x="914399" y="1113587"/>
            <a:ext cx="3804007" cy="3544053"/>
          </a:xfrm>
          <a:prstGeom prst="rect">
            <a:avLst/>
          </a:prstGeom>
          <a:noFill/>
          <a:ln>
            <a:noFill/>
          </a:ln>
        </p:spPr>
      </p:pic>
      <p:sp>
        <p:nvSpPr>
          <p:cNvPr id="1077" name="Google Shape;1077;p84"/>
          <p:cNvSpPr txBox="1"/>
          <p:nvPr/>
        </p:nvSpPr>
        <p:spPr>
          <a:xfrm>
            <a:off x="2717949" y="2968977"/>
            <a:ext cx="1379917"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 0.93</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Diagnosing Pancreatic Cancer</a:t>
            </a:r>
            <a:endParaRPr/>
          </a:p>
        </p:txBody>
      </p:sp>
      <p:pic>
        <p:nvPicPr>
          <p:cNvPr id="1083" name="Google Shape;1083;p85" descr="Screen Shot 2015-03-28 at 7.54.14 AM.png"/>
          <p:cNvPicPr preferRelativeResize="0"/>
          <p:nvPr/>
        </p:nvPicPr>
        <p:blipFill rotWithShape="1">
          <a:blip r:embed="rId3">
            <a:alphaModFix/>
          </a:blip>
          <a:srcRect/>
          <a:stretch/>
        </p:blipFill>
        <p:spPr>
          <a:xfrm>
            <a:off x="564444" y="1159231"/>
            <a:ext cx="3732081" cy="3428350"/>
          </a:xfrm>
          <a:prstGeom prst="rect">
            <a:avLst/>
          </a:prstGeom>
          <a:noFill/>
          <a:ln>
            <a:noFill/>
          </a:ln>
        </p:spPr>
      </p:pic>
      <p:sp>
        <p:nvSpPr>
          <p:cNvPr id="1084" name="Google Shape;1084;p85"/>
          <p:cNvSpPr/>
          <p:nvPr/>
        </p:nvSpPr>
        <p:spPr>
          <a:xfrm>
            <a:off x="4572000" y="1381646"/>
            <a:ext cx="4428772" cy="2936188"/>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Adult Serum Samples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43 cases, 41 controls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NMR metabolomics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AUC = 0.84 using 8 metabolites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Glutamate, acetone, 3-hydroxybutyrate, glucose, glutamine, creatine, phenylalanine, formate</a:t>
            </a:r>
            <a:endParaRPr sz="2100" b="1" i="0" u="none" strike="noStrike" cap="none">
              <a:solidFill>
                <a:srgbClr val="000090"/>
              </a:solidFill>
              <a:latin typeface="Arial"/>
              <a:ea typeface="Arial"/>
              <a:cs typeface="Arial"/>
              <a:sym typeface="Arial"/>
            </a:endParaRPr>
          </a:p>
        </p:txBody>
      </p:sp>
      <p:sp>
        <p:nvSpPr>
          <p:cNvPr id="1085" name="Google Shape;1085;p85"/>
          <p:cNvSpPr/>
          <p:nvPr/>
        </p:nvSpPr>
        <p:spPr>
          <a:xfrm>
            <a:off x="746654" y="4540248"/>
            <a:ext cx="3920199"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Bathe OF, Shaykhutdinov R, Kopciuk K. et al – </a:t>
            </a:r>
            <a:r>
              <a:rPr lang="en-US" sz="1050" b="0" i="0" u="sng" strike="noStrike" cap="none">
                <a:solidFill>
                  <a:srgbClr val="000000"/>
                </a:solidFill>
                <a:latin typeface="Arial"/>
                <a:ea typeface="Arial"/>
                <a:cs typeface="Arial"/>
                <a:sym typeface="Arial"/>
              </a:rPr>
              <a:t>Cancer Epid Biomark Prev. (2011) </a:t>
            </a:r>
            <a:r>
              <a:rPr lang="en-US" sz="1050" b="0" i="0" u="none" strike="noStrike" cap="none">
                <a:solidFill>
                  <a:srgbClr val="000000"/>
                </a:solidFill>
                <a:latin typeface="Arial"/>
                <a:ea typeface="Arial"/>
                <a:cs typeface="Arial"/>
                <a:sym typeface="Arial"/>
              </a:rPr>
              <a:t>Jan;20:140-147.</a:t>
            </a:r>
            <a:endParaRPr sz="1050" b="0" i="0" u="none" strike="noStrike" cap="none">
              <a:solidFill>
                <a:srgbClr val="000000"/>
              </a:solidFill>
              <a:latin typeface="Arial"/>
              <a:ea typeface="Arial"/>
              <a:cs typeface="Arial"/>
              <a:sym typeface="Arial"/>
            </a:endParaRPr>
          </a:p>
        </p:txBody>
      </p:sp>
      <p:sp>
        <p:nvSpPr>
          <p:cNvPr id="1086" name="Google Shape;1086;p85"/>
          <p:cNvSpPr txBox="1"/>
          <p:nvPr/>
        </p:nvSpPr>
        <p:spPr>
          <a:xfrm>
            <a:off x="2373912" y="2797681"/>
            <a:ext cx="1379917"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 0.84</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8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Diagnosing Endometrial Cancer</a:t>
            </a:r>
            <a:endParaRPr/>
          </a:p>
        </p:txBody>
      </p:sp>
      <p:sp>
        <p:nvSpPr>
          <p:cNvPr id="1092" name="Google Shape;1092;p86"/>
          <p:cNvSpPr txBox="1">
            <a:spLocks noGrp="1"/>
          </p:cNvSpPr>
          <p:nvPr>
            <p:ph type="body" idx="2"/>
          </p:nvPr>
        </p:nvSpPr>
        <p:spPr>
          <a:xfrm>
            <a:off x="4459111" y="1324504"/>
            <a:ext cx="4514850" cy="3394472"/>
          </a:xfrm>
          <a:prstGeom prst="rect">
            <a:avLst/>
          </a:prstGeom>
          <a:noFill/>
          <a:ln>
            <a:noFill/>
          </a:ln>
        </p:spPr>
        <p:txBody>
          <a:bodyPr spcFirstLastPara="1" wrap="square" lIns="91425" tIns="45700" rIns="91425" bIns="45700" anchor="t" anchorCtr="0">
            <a:normAutofit lnSpcReduction="10000"/>
          </a:bodyPr>
          <a:lstStyle/>
          <a:p>
            <a:pPr marL="457200" lvl="0" indent="-381000" algn="l" rtl="0">
              <a:lnSpc>
                <a:spcPct val="100000"/>
              </a:lnSpc>
              <a:spcBef>
                <a:spcPts val="480"/>
              </a:spcBef>
              <a:spcAft>
                <a:spcPts val="0"/>
              </a:spcAft>
              <a:buSzPts val="2400"/>
              <a:buChar char="•"/>
            </a:pPr>
            <a:r>
              <a:rPr lang="en-US">
                <a:solidFill>
                  <a:srgbClr val="000090"/>
                </a:solidFill>
                <a:latin typeface="Arial"/>
                <a:ea typeface="Arial"/>
                <a:cs typeface="Arial"/>
                <a:sym typeface="Arial"/>
              </a:rPr>
              <a:t>Adult Serum Samples</a:t>
            </a:r>
            <a:endParaRPr/>
          </a:p>
          <a:p>
            <a:pPr marL="457200" lvl="0" indent="-381000" algn="l" rtl="0">
              <a:lnSpc>
                <a:spcPct val="100000"/>
              </a:lnSpc>
              <a:spcBef>
                <a:spcPts val="480"/>
              </a:spcBef>
              <a:spcAft>
                <a:spcPts val="0"/>
              </a:spcAft>
              <a:buSzPts val="2400"/>
              <a:buChar char="•"/>
            </a:pPr>
            <a:r>
              <a:rPr lang="en-US">
                <a:solidFill>
                  <a:srgbClr val="000090"/>
                </a:solidFill>
                <a:latin typeface="Arial"/>
                <a:ea typeface="Arial"/>
                <a:cs typeface="Arial"/>
                <a:sym typeface="Arial"/>
              </a:rPr>
              <a:t>40 cases, 41 controls</a:t>
            </a:r>
            <a:endParaRPr/>
          </a:p>
          <a:p>
            <a:pPr marL="457200" lvl="0" indent="-381000" algn="l" rtl="0">
              <a:lnSpc>
                <a:spcPct val="100000"/>
              </a:lnSpc>
              <a:spcBef>
                <a:spcPts val="480"/>
              </a:spcBef>
              <a:spcAft>
                <a:spcPts val="0"/>
              </a:spcAft>
              <a:buSzPts val="2400"/>
              <a:buChar char="•"/>
            </a:pPr>
            <a:r>
              <a:rPr lang="en-US">
                <a:solidFill>
                  <a:srgbClr val="000090"/>
                </a:solidFill>
                <a:latin typeface="Arial"/>
                <a:ea typeface="Arial"/>
                <a:cs typeface="Arial"/>
                <a:sym typeface="Arial"/>
              </a:rPr>
              <a:t>MS metabolomics</a:t>
            </a:r>
            <a:endParaRPr/>
          </a:p>
          <a:p>
            <a:pPr marL="457200" lvl="0" indent="-381000" algn="l" rtl="0">
              <a:lnSpc>
                <a:spcPct val="100000"/>
              </a:lnSpc>
              <a:spcBef>
                <a:spcPts val="480"/>
              </a:spcBef>
              <a:spcAft>
                <a:spcPts val="0"/>
              </a:spcAft>
              <a:buSzPts val="2400"/>
              <a:buChar char="•"/>
            </a:pPr>
            <a:r>
              <a:rPr lang="en-US">
                <a:solidFill>
                  <a:srgbClr val="000090"/>
                </a:solidFill>
                <a:latin typeface="Arial"/>
                <a:ea typeface="Arial"/>
                <a:cs typeface="Arial"/>
                <a:sym typeface="Arial"/>
              </a:rPr>
              <a:t>AUC = 0.88 using 3 metabolites</a:t>
            </a:r>
            <a:endParaRPr/>
          </a:p>
          <a:p>
            <a:pPr marL="457200" lvl="0" indent="-381000" algn="l" rtl="0">
              <a:lnSpc>
                <a:spcPct val="100000"/>
              </a:lnSpc>
              <a:spcBef>
                <a:spcPts val="480"/>
              </a:spcBef>
              <a:spcAft>
                <a:spcPts val="0"/>
              </a:spcAft>
              <a:buSzPts val="2400"/>
              <a:buChar char="•"/>
            </a:pPr>
            <a:r>
              <a:rPr lang="en-US"/>
              <a:t>C18:2, PC ae C40:1, C6 (C4:1-DC)</a:t>
            </a:r>
            <a:endParaRPr/>
          </a:p>
          <a:p>
            <a:pPr marL="457200" lvl="0" indent="-381000" algn="l" rtl="0">
              <a:lnSpc>
                <a:spcPct val="100000"/>
              </a:lnSpc>
              <a:spcBef>
                <a:spcPts val="480"/>
              </a:spcBef>
              <a:spcAft>
                <a:spcPts val="0"/>
              </a:spcAft>
              <a:buSzPts val="2400"/>
              <a:buChar char="•"/>
            </a:pPr>
            <a:r>
              <a:rPr lang="en-US"/>
              <a:t>Strong correlation with BMI</a:t>
            </a:r>
            <a:endParaRPr/>
          </a:p>
          <a:p>
            <a:pPr marL="457200" lvl="0" indent="-381000" algn="l" rtl="0">
              <a:lnSpc>
                <a:spcPct val="100000"/>
              </a:lnSpc>
              <a:spcBef>
                <a:spcPts val="480"/>
              </a:spcBef>
              <a:spcAft>
                <a:spcPts val="0"/>
              </a:spcAft>
              <a:buSzPts val="2400"/>
              <a:buChar char="•"/>
            </a:pPr>
            <a:r>
              <a:rPr lang="en-US"/>
              <a:t>Pap smear AUC=0.55</a:t>
            </a:r>
            <a:endParaRPr/>
          </a:p>
          <a:p>
            <a:pPr marL="0" lvl="0" indent="0" algn="l" rtl="0">
              <a:lnSpc>
                <a:spcPct val="100000"/>
              </a:lnSpc>
              <a:spcBef>
                <a:spcPts val="480"/>
              </a:spcBef>
              <a:spcAft>
                <a:spcPts val="0"/>
              </a:spcAft>
              <a:buSzPts val="2400"/>
              <a:buNone/>
            </a:pPr>
            <a:endParaRPr>
              <a:solidFill>
                <a:srgbClr val="000090"/>
              </a:solidFill>
              <a:latin typeface="Arial"/>
              <a:ea typeface="Arial"/>
              <a:cs typeface="Arial"/>
              <a:sym typeface="Arial"/>
            </a:endParaRPr>
          </a:p>
          <a:p>
            <a:pPr marL="0" lvl="0" indent="0" algn="l" rtl="0">
              <a:lnSpc>
                <a:spcPct val="100000"/>
              </a:lnSpc>
              <a:spcBef>
                <a:spcPts val="480"/>
              </a:spcBef>
              <a:spcAft>
                <a:spcPts val="0"/>
              </a:spcAft>
              <a:buSzPts val="2400"/>
              <a:buNone/>
            </a:pPr>
            <a:endParaRPr>
              <a:solidFill>
                <a:srgbClr val="000090"/>
              </a:solidFill>
              <a:latin typeface="Arial"/>
              <a:ea typeface="Arial"/>
              <a:cs typeface="Arial"/>
              <a:sym typeface="Arial"/>
            </a:endParaRPr>
          </a:p>
        </p:txBody>
      </p:sp>
      <p:sp>
        <p:nvSpPr>
          <p:cNvPr id="1093" name="Google Shape;1093;p86"/>
          <p:cNvSpPr/>
          <p:nvPr/>
        </p:nvSpPr>
        <p:spPr>
          <a:xfrm>
            <a:off x="918787" y="4604587"/>
            <a:ext cx="392981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R, Mandal R, Wishart DS (unpublished)</a:t>
            </a:r>
            <a:endParaRPr sz="1050" b="0" i="0" u="none" strike="noStrike" cap="none">
              <a:solidFill>
                <a:srgbClr val="000000"/>
              </a:solidFill>
              <a:latin typeface="Arial"/>
              <a:ea typeface="Arial"/>
              <a:cs typeface="Arial"/>
              <a:sym typeface="Arial"/>
            </a:endParaRPr>
          </a:p>
        </p:txBody>
      </p:sp>
      <p:pic>
        <p:nvPicPr>
          <p:cNvPr id="1094" name="Google Shape;1094;p86" descr="EC-training10CV_MetaboliteOnly.pdf"/>
          <p:cNvPicPr preferRelativeResize="0"/>
          <p:nvPr/>
        </p:nvPicPr>
        <p:blipFill rotWithShape="1">
          <a:blip r:embed="rId3">
            <a:alphaModFix/>
          </a:blip>
          <a:srcRect/>
          <a:stretch/>
        </p:blipFill>
        <p:spPr>
          <a:xfrm>
            <a:off x="918787" y="1129418"/>
            <a:ext cx="3408980" cy="34089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87"/>
          <p:cNvSpPr txBox="1">
            <a:spLocks noGrp="1"/>
          </p:cNvSpPr>
          <p:nvPr>
            <p:ph type="title"/>
          </p:nvPr>
        </p:nvSpPr>
        <p:spPr>
          <a:xfrm>
            <a:off x="270933" y="205979"/>
            <a:ext cx="8415867"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600">
                <a:latin typeface="Arial"/>
                <a:ea typeface="Arial"/>
                <a:cs typeface="Arial"/>
                <a:sym typeface="Arial"/>
              </a:rPr>
              <a:t>Predicting Flares in Ulcerative Colitis</a:t>
            </a:r>
            <a:endParaRPr/>
          </a:p>
        </p:txBody>
      </p:sp>
      <p:sp>
        <p:nvSpPr>
          <p:cNvPr id="1100" name="Google Shape;1100;p87"/>
          <p:cNvSpPr txBox="1"/>
          <p:nvPr/>
        </p:nvSpPr>
        <p:spPr>
          <a:xfrm>
            <a:off x="1251653" y="1085850"/>
            <a:ext cx="2371725"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Inflammatory Bowel Disease</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Serum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AUC=1.0 (2 metabolites)</a:t>
            </a:r>
            <a:endParaRPr/>
          </a:p>
        </p:txBody>
      </p:sp>
      <p:sp>
        <p:nvSpPr>
          <p:cNvPr id="1101" name="Google Shape;1101;p87"/>
          <p:cNvSpPr txBox="1"/>
          <p:nvPr/>
        </p:nvSpPr>
        <p:spPr>
          <a:xfrm>
            <a:off x="5343881" y="1085850"/>
            <a:ext cx="26289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Inflammatory Bowel Disease</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Urine Samples</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AUC=0.97 (3 metabolites) </a:t>
            </a:r>
            <a:endParaRPr/>
          </a:p>
        </p:txBody>
      </p:sp>
      <p:pic>
        <p:nvPicPr>
          <p:cNvPr id="1102" name="Google Shape;1102;p87" descr="IBD-Urine.pdf"/>
          <p:cNvPicPr preferRelativeResize="0"/>
          <p:nvPr/>
        </p:nvPicPr>
        <p:blipFill rotWithShape="1">
          <a:blip r:embed="rId3">
            <a:alphaModFix/>
          </a:blip>
          <a:srcRect t="4339"/>
          <a:stretch/>
        </p:blipFill>
        <p:spPr>
          <a:xfrm>
            <a:off x="5000981" y="1761661"/>
            <a:ext cx="3264694" cy="2916323"/>
          </a:xfrm>
          <a:prstGeom prst="rect">
            <a:avLst/>
          </a:prstGeom>
          <a:noFill/>
          <a:ln>
            <a:noFill/>
          </a:ln>
        </p:spPr>
      </p:pic>
      <p:pic>
        <p:nvPicPr>
          <p:cNvPr id="1103" name="Google Shape;1103;p87" descr="IBD-Serum.pdf"/>
          <p:cNvPicPr preferRelativeResize="0"/>
          <p:nvPr/>
        </p:nvPicPr>
        <p:blipFill rotWithShape="1">
          <a:blip r:embed="rId4">
            <a:alphaModFix/>
          </a:blip>
          <a:srcRect t="5576"/>
          <a:stretch/>
        </p:blipFill>
        <p:spPr>
          <a:xfrm>
            <a:off x="761116" y="1761661"/>
            <a:ext cx="3267075" cy="2916323"/>
          </a:xfrm>
          <a:prstGeom prst="rect">
            <a:avLst/>
          </a:prstGeom>
          <a:noFill/>
          <a:ln>
            <a:noFill/>
          </a:ln>
        </p:spPr>
      </p:pic>
      <p:sp>
        <p:nvSpPr>
          <p:cNvPr id="1104" name="Google Shape;1104;p87"/>
          <p:cNvSpPr txBox="1"/>
          <p:nvPr/>
        </p:nvSpPr>
        <p:spPr>
          <a:xfrm>
            <a:off x="270933" y="4623978"/>
            <a:ext cx="422010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Keshteli et al</a:t>
            </a:r>
            <a:r>
              <a:rPr lang="en-US" sz="1050" b="0" i="0" u="sng" strike="noStrike" cap="none">
                <a:solidFill>
                  <a:srgbClr val="000000"/>
                </a:solidFill>
                <a:latin typeface="Arial"/>
                <a:ea typeface="Arial"/>
                <a:cs typeface="Arial"/>
                <a:sym typeface="Arial"/>
              </a:rPr>
              <a:t>. World J Gastroenterol. 2017 Jun 7;23(21):3890-3899</a:t>
            </a:r>
            <a:endParaRPr sz="1050" b="0" i="0" u="none" strike="noStrike" cap="none">
              <a:solidFill>
                <a:srgbClr val="000000"/>
              </a:solidFill>
              <a:latin typeface="Arial"/>
              <a:ea typeface="Arial"/>
              <a:cs typeface="Arial"/>
              <a:sym typeface="Arial"/>
            </a:endParaRPr>
          </a:p>
        </p:txBody>
      </p:sp>
      <p:sp>
        <p:nvSpPr>
          <p:cNvPr id="1105" name="Google Shape;1105;p87"/>
          <p:cNvSpPr txBox="1"/>
          <p:nvPr/>
        </p:nvSpPr>
        <p:spPr>
          <a:xfrm>
            <a:off x="4803710" y="4625284"/>
            <a:ext cx="421611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Keshteli et al</a:t>
            </a:r>
            <a:r>
              <a:rPr lang="en-US" sz="1050" b="0" i="0" u="sng" strike="noStrike" cap="none">
                <a:solidFill>
                  <a:srgbClr val="000000"/>
                </a:solidFill>
                <a:latin typeface="Arial"/>
                <a:ea typeface="Arial"/>
                <a:cs typeface="Arial"/>
                <a:sym typeface="Arial"/>
              </a:rPr>
              <a:t>. World J Gastroenterol. 2017 Jun 7;23(21):3890-3899</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600">
                <a:latin typeface="Arial"/>
                <a:ea typeface="Arial"/>
                <a:cs typeface="Arial"/>
                <a:sym typeface="Arial"/>
              </a:rPr>
              <a:t>Predicting Maternal Health</a:t>
            </a:r>
            <a:endParaRPr/>
          </a:p>
        </p:txBody>
      </p:sp>
      <p:sp>
        <p:nvSpPr>
          <p:cNvPr id="1111" name="Google Shape;1111;p88"/>
          <p:cNvSpPr txBox="1"/>
          <p:nvPr/>
        </p:nvSpPr>
        <p:spPr>
          <a:xfrm>
            <a:off x="1402995" y="1078707"/>
            <a:ext cx="3114675"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Early Preeclampsia</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First trimester maternal serum </a:t>
            </a:r>
            <a:br>
              <a:rPr lang="en-US" sz="1350" b="0" i="0" u="none" strike="noStrike" cap="none">
                <a:solidFill>
                  <a:schemeClr val="dk1"/>
                </a:solidFill>
                <a:latin typeface="Arial"/>
                <a:ea typeface="Arial"/>
                <a:cs typeface="Arial"/>
                <a:sym typeface="Arial"/>
              </a:rPr>
            </a:br>
            <a:r>
              <a:rPr lang="en-US" sz="1350" b="0" i="0" u="none" strike="noStrike" cap="none">
                <a:solidFill>
                  <a:srgbClr val="FF0000"/>
                </a:solidFill>
                <a:latin typeface="Arial"/>
                <a:ea typeface="Arial"/>
                <a:cs typeface="Arial"/>
                <a:sym typeface="Arial"/>
              </a:rPr>
              <a:t>AUC = 0.99 (2 metabolites)</a:t>
            </a:r>
            <a:endParaRPr/>
          </a:p>
        </p:txBody>
      </p:sp>
      <p:sp>
        <p:nvSpPr>
          <p:cNvPr id="1112" name="Google Shape;1112;p88"/>
          <p:cNvSpPr txBox="1"/>
          <p:nvPr/>
        </p:nvSpPr>
        <p:spPr>
          <a:xfrm>
            <a:off x="5445480" y="1078707"/>
            <a:ext cx="30861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Late Preeclampsia</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First trimester maternal serum </a:t>
            </a:r>
            <a:br>
              <a:rPr lang="en-US" sz="1350" b="0" i="0" u="none" strike="noStrike" cap="none">
                <a:solidFill>
                  <a:schemeClr val="dk1"/>
                </a:solidFill>
                <a:latin typeface="Arial"/>
                <a:ea typeface="Arial"/>
                <a:cs typeface="Arial"/>
                <a:sym typeface="Arial"/>
              </a:rPr>
            </a:br>
            <a:r>
              <a:rPr lang="en-US" sz="1350" b="0" i="0" u="none" strike="noStrike" cap="none">
                <a:solidFill>
                  <a:srgbClr val="FF0000"/>
                </a:solidFill>
                <a:latin typeface="Arial"/>
                <a:ea typeface="Arial"/>
                <a:cs typeface="Arial"/>
                <a:sym typeface="Arial"/>
              </a:rPr>
              <a:t>AUC=0.96 (8 metabolites)</a:t>
            </a:r>
            <a:endParaRPr/>
          </a:p>
        </p:txBody>
      </p:sp>
      <p:pic>
        <p:nvPicPr>
          <p:cNvPr id="1113" name="Google Shape;1113;p88"/>
          <p:cNvPicPr preferRelativeResize="0"/>
          <p:nvPr/>
        </p:nvPicPr>
        <p:blipFill rotWithShape="1">
          <a:blip r:embed="rId3">
            <a:alphaModFix/>
          </a:blip>
          <a:srcRect t="6289"/>
          <a:stretch/>
        </p:blipFill>
        <p:spPr>
          <a:xfrm>
            <a:off x="930318" y="1761660"/>
            <a:ext cx="3415903" cy="2838450"/>
          </a:xfrm>
          <a:prstGeom prst="rect">
            <a:avLst/>
          </a:prstGeom>
          <a:noFill/>
          <a:ln>
            <a:noFill/>
          </a:ln>
        </p:spPr>
      </p:pic>
      <p:pic>
        <p:nvPicPr>
          <p:cNvPr id="1114" name="Google Shape;1114;p88" descr="LatePE.pdf"/>
          <p:cNvPicPr preferRelativeResize="0"/>
          <p:nvPr/>
        </p:nvPicPr>
        <p:blipFill rotWithShape="1">
          <a:blip r:embed="rId4">
            <a:alphaModFix/>
          </a:blip>
          <a:srcRect t="4575"/>
          <a:stretch/>
        </p:blipFill>
        <p:spPr>
          <a:xfrm>
            <a:off x="5102580" y="1761660"/>
            <a:ext cx="3143250" cy="2781300"/>
          </a:xfrm>
          <a:prstGeom prst="rect">
            <a:avLst/>
          </a:prstGeom>
          <a:noFill/>
          <a:ln>
            <a:noFill/>
          </a:ln>
        </p:spPr>
      </p:pic>
      <p:sp>
        <p:nvSpPr>
          <p:cNvPr id="1115" name="Google Shape;1115;p88"/>
          <p:cNvSpPr txBox="1"/>
          <p:nvPr/>
        </p:nvSpPr>
        <p:spPr>
          <a:xfrm>
            <a:off x="266638" y="4557110"/>
            <a:ext cx="447681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et al. J Matern Fetal Neonatal Med. 2012 Oct;25:1840-7.</a:t>
            </a:r>
            <a:endParaRPr sz="1050" b="0" i="0" u="none" strike="noStrike" cap="none">
              <a:solidFill>
                <a:srgbClr val="000000"/>
              </a:solidFill>
              <a:latin typeface="Arial"/>
              <a:ea typeface="Arial"/>
              <a:cs typeface="Arial"/>
              <a:sym typeface="Arial"/>
            </a:endParaRPr>
          </a:p>
        </p:txBody>
      </p:sp>
      <p:sp>
        <p:nvSpPr>
          <p:cNvPr id="1116" name="Google Shape;1116;p88"/>
          <p:cNvSpPr txBox="1"/>
          <p:nvPr/>
        </p:nvSpPr>
        <p:spPr>
          <a:xfrm>
            <a:off x="4842030" y="4517272"/>
            <a:ext cx="430197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et al. Am J Obstet Gynecol. 2013 Jan;208:58.e1-7.</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600">
                <a:latin typeface="Arial"/>
                <a:ea typeface="Arial"/>
                <a:cs typeface="Arial"/>
                <a:sym typeface="Arial"/>
              </a:rPr>
              <a:t>Predicting Birth Defects</a:t>
            </a:r>
            <a:endParaRPr/>
          </a:p>
        </p:txBody>
      </p:sp>
      <p:pic>
        <p:nvPicPr>
          <p:cNvPr id="1122" name="Google Shape;1122;p89"/>
          <p:cNvPicPr preferRelativeResize="0"/>
          <p:nvPr/>
        </p:nvPicPr>
        <p:blipFill rotWithShape="1">
          <a:blip r:embed="rId3">
            <a:alphaModFix/>
          </a:blip>
          <a:srcRect/>
          <a:stretch/>
        </p:blipFill>
        <p:spPr>
          <a:xfrm>
            <a:off x="865669" y="1599642"/>
            <a:ext cx="3413522" cy="3143250"/>
          </a:xfrm>
          <a:prstGeom prst="rect">
            <a:avLst/>
          </a:prstGeom>
          <a:noFill/>
          <a:ln>
            <a:noFill/>
          </a:ln>
        </p:spPr>
      </p:pic>
      <p:pic>
        <p:nvPicPr>
          <p:cNvPr id="1123" name="Google Shape;1123;p89" descr="Trisomy21_age.pdf"/>
          <p:cNvPicPr preferRelativeResize="0"/>
          <p:nvPr/>
        </p:nvPicPr>
        <p:blipFill rotWithShape="1">
          <a:blip r:embed="rId4">
            <a:alphaModFix/>
          </a:blip>
          <a:srcRect/>
          <a:stretch/>
        </p:blipFill>
        <p:spPr>
          <a:xfrm>
            <a:off x="4865514" y="1615121"/>
            <a:ext cx="3186113" cy="3050381"/>
          </a:xfrm>
          <a:prstGeom prst="rect">
            <a:avLst/>
          </a:prstGeom>
          <a:noFill/>
          <a:ln>
            <a:noFill/>
          </a:ln>
        </p:spPr>
      </p:pic>
      <p:sp>
        <p:nvSpPr>
          <p:cNvPr id="1124" name="Google Shape;1124;p89"/>
          <p:cNvSpPr txBox="1"/>
          <p:nvPr/>
        </p:nvSpPr>
        <p:spPr>
          <a:xfrm>
            <a:off x="457201" y="4623978"/>
            <a:ext cx="416542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et al. Am J Obstet Gynecol. 2013 209(1):65.e1-9.</a:t>
            </a:r>
            <a:endParaRPr sz="1050" b="0" i="0" u="none" strike="noStrike" cap="none">
              <a:solidFill>
                <a:srgbClr val="000000"/>
              </a:solidFill>
              <a:latin typeface="Arial"/>
              <a:ea typeface="Arial"/>
              <a:cs typeface="Arial"/>
              <a:sym typeface="Arial"/>
            </a:endParaRPr>
          </a:p>
        </p:txBody>
      </p:sp>
      <p:sp>
        <p:nvSpPr>
          <p:cNvPr id="1125" name="Google Shape;1125;p89"/>
          <p:cNvSpPr txBox="1"/>
          <p:nvPr/>
        </p:nvSpPr>
        <p:spPr>
          <a:xfrm>
            <a:off x="4876974" y="4623978"/>
            <a:ext cx="416542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et al. Am J Obstet  Gynecol. 2013 209(1):65.e1-9.</a:t>
            </a:r>
            <a:endParaRPr sz="1050" b="0" i="0" u="none" strike="noStrike" cap="none">
              <a:solidFill>
                <a:srgbClr val="000000"/>
              </a:solidFill>
              <a:latin typeface="Arial"/>
              <a:ea typeface="Arial"/>
              <a:cs typeface="Arial"/>
              <a:sym typeface="Arial"/>
            </a:endParaRPr>
          </a:p>
        </p:txBody>
      </p:sp>
      <p:sp>
        <p:nvSpPr>
          <p:cNvPr id="1126" name="Google Shape;1126;p89"/>
          <p:cNvSpPr txBox="1"/>
          <p:nvPr/>
        </p:nvSpPr>
        <p:spPr>
          <a:xfrm>
            <a:off x="5208414" y="1087038"/>
            <a:ext cx="30861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Trisomy 21</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First trimester maternal serum </a:t>
            </a:r>
            <a:br>
              <a:rPr lang="en-US" sz="1350" b="0" i="0" u="none" strike="noStrike" cap="none">
                <a:solidFill>
                  <a:schemeClr val="dk1"/>
                </a:solidFill>
                <a:latin typeface="Arial"/>
                <a:ea typeface="Arial"/>
                <a:cs typeface="Arial"/>
                <a:sym typeface="Arial"/>
              </a:rPr>
            </a:br>
            <a:r>
              <a:rPr lang="en-US" sz="1350" b="0" i="0" u="none" strike="noStrike" cap="none">
                <a:solidFill>
                  <a:srgbClr val="FF0000"/>
                </a:solidFill>
                <a:latin typeface="Arial"/>
                <a:ea typeface="Arial"/>
                <a:cs typeface="Arial"/>
                <a:sym typeface="Arial"/>
              </a:rPr>
              <a:t>AUC=0.90 (3 metabolites + Age)</a:t>
            </a:r>
            <a:endParaRPr/>
          </a:p>
        </p:txBody>
      </p:sp>
      <p:sp>
        <p:nvSpPr>
          <p:cNvPr id="1127" name="Google Shape;1127;p89"/>
          <p:cNvSpPr txBox="1"/>
          <p:nvPr/>
        </p:nvSpPr>
        <p:spPr>
          <a:xfrm>
            <a:off x="1307391" y="1087038"/>
            <a:ext cx="30861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Trisomy 18</a:t>
            </a:r>
            <a:endParaRPr/>
          </a:p>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First trimester maternal serum </a:t>
            </a:r>
            <a:br>
              <a:rPr lang="en-US" sz="1350" b="0" i="0" u="none" strike="noStrike" cap="none">
                <a:solidFill>
                  <a:schemeClr val="dk1"/>
                </a:solidFill>
                <a:latin typeface="Arial"/>
                <a:ea typeface="Arial"/>
                <a:cs typeface="Arial"/>
                <a:sym typeface="Arial"/>
              </a:rPr>
            </a:br>
            <a:r>
              <a:rPr lang="en-US" sz="1350" b="0" i="0" u="none" strike="noStrike" cap="none">
                <a:solidFill>
                  <a:srgbClr val="FF0000"/>
                </a:solidFill>
                <a:latin typeface="Arial"/>
                <a:ea typeface="Arial"/>
                <a:cs typeface="Arial"/>
                <a:sym typeface="Arial"/>
              </a:rPr>
              <a:t>AUC=0.91 (7 metabolites)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3600">
                <a:latin typeface="Arial"/>
                <a:ea typeface="Arial"/>
                <a:cs typeface="Arial"/>
                <a:sym typeface="Arial"/>
              </a:rPr>
              <a:t>Predicting Birth Defects</a:t>
            </a:r>
            <a:endParaRPr/>
          </a:p>
        </p:txBody>
      </p:sp>
      <p:pic>
        <p:nvPicPr>
          <p:cNvPr id="1133" name="Google Shape;1133;p90"/>
          <p:cNvPicPr preferRelativeResize="0"/>
          <p:nvPr/>
        </p:nvPicPr>
        <p:blipFill rotWithShape="1">
          <a:blip r:embed="rId3">
            <a:alphaModFix/>
          </a:blip>
          <a:srcRect t="3509"/>
          <a:stretch/>
        </p:blipFill>
        <p:spPr>
          <a:xfrm>
            <a:off x="4171951" y="1657350"/>
            <a:ext cx="3575447" cy="3143250"/>
          </a:xfrm>
          <a:prstGeom prst="rect">
            <a:avLst/>
          </a:prstGeom>
          <a:noFill/>
          <a:ln>
            <a:noFill/>
          </a:ln>
        </p:spPr>
      </p:pic>
      <p:pic>
        <p:nvPicPr>
          <p:cNvPr id="1134" name="Google Shape;1134;p90"/>
          <p:cNvPicPr preferRelativeResize="0"/>
          <p:nvPr/>
        </p:nvPicPr>
        <p:blipFill rotWithShape="1">
          <a:blip r:embed="rId4">
            <a:alphaModFix/>
          </a:blip>
          <a:srcRect l="7776"/>
          <a:stretch/>
        </p:blipFill>
        <p:spPr>
          <a:xfrm>
            <a:off x="1428750" y="1771650"/>
            <a:ext cx="2711054" cy="2628900"/>
          </a:xfrm>
          <a:prstGeom prst="rect">
            <a:avLst/>
          </a:prstGeom>
          <a:noFill/>
          <a:ln w="9525" cap="flat" cmpd="sng">
            <a:solidFill>
              <a:schemeClr val="dk1"/>
            </a:solidFill>
            <a:prstDash val="solid"/>
            <a:miter lim="800000"/>
            <a:headEnd type="none" w="sm" len="sm"/>
            <a:tailEnd type="none" w="sm" len="sm"/>
          </a:ln>
        </p:spPr>
      </p:pic>
      <p:sp>
        <p:nvSpPr>
          <p:cNvPr id="1135" name="Google Shape;1135;p90"/>
          <p:cNvSpPr txBox="1"/>
          <p:nvPr/>
        </p:nvSpPr>
        <p:spPr>
          <a:xfrm>
            <a:off x="1439652" y="4461960"/>
            <a:ext cx="274466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Bahado-Singh et al. </a:t>
            </a:r>
            <a:r>
              <a:rPr lang="en-US" sz="1050" b="0" i="0" u="sng" strike="noStrike" cap="none">
                <a:solidFill>
                  <a:srgbClr val="000000"/>
                </a:solidFill>
                <a:latin typeface="Arial"/>
                <a:ea typeface="Arial"/>
                <a:cs typeface="Arial"/>
                <a:sym typeface="Arial"/>
              </a:rPr>
              <a:t>Am J Obstet </a:t>
            </a:r>
            <a:endParaRPr/>
          </a:p>
          <a:p>
            <a:pPr marL="0" marR="0" lvl="0" indent="0" algn="l" rtl="0">
              <a:lnSpc>
                <a:spcPct val="100000"/>
              </a:lnSpc>
              <a:spcBef>
                <a:spcPts val="0"/>
              </a:spcBef>
              <a:spcAft>
                <a:spcPts val="0"/>
              </a:spcAft>
              <a:buNone/>
            </a:pPr>
            <a:r>
              <a:rPr lang="en-US" sz="1050" b="0" i="0" u="sng" strike="noStrike" cap="none">
                <a:solidFill>
                  <a:srgbClr val="000000"/>
                </a:solidFill>
                <a:latin typeface="Arial"/>
                <a:ea typeface="Arial"/>
                <a:cs typeface="Arial"/>
                <a:sym typeface="Arial"/>
              </a:rPr>
              <a:t>Gynecol.</a:t>
            </a:r>
            <a:r>
              <a:rPr lang="en-US" sz="1050" b="0" i="0" u="none" strike="noStrike" cap="none">
                <a:solidFill>
                  <a:srgbClr val="000000"/>
                </a:solidFill>
                <a:latin typeface="Arial"/>
                <a:ea typeface="Arial"/>
                <a:cs typeface="Arial"/>
                <a:sym typeface="Arial"/>
              </a:rPr>
              <a:t> 2014 Sep;211(3):240.e1-240.e14</a:t>
            </a:r>
            <a:endParaRPr sz="1050" b="0" i="0" u="none" strike="noStrike" cap="none">
              <a:solidFill>
                <a:srgbClr val="000000"/>
              </a:solidFill>
              <a:latin typeface="Arial"/>
              <a:ea typeface="Arial"/>
              <a:cs typeface="Arial"/>
              <a:sym typeface="Arial"/>
            </a:endParaRPr>
          </a:p>
        </p:txBody>
      </p:sp>
      <p:sp>
        <p:nvSpPr>
          <p:cNvPr id="1136" name="Google Shape;1136;p90"/>
          <p:cNvSpPr txBox="1"/>
          <p:nvPr/>
        </p:nvSpPr>
        <p:spPr>
          <a:xfrm>
            <a:off x="4719462" y="1073151"/>
            <a:ext cx="27432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Congenital Heart Defects (CHD) Maternal Serum </a:t>
            </a:r>
            <a:endParaRPr/>
          </a:p>
          <a:p>
            <a:pPr marL="0" marR="0" lvl="0" indent="0" algn="l" rtl="0">
              <a:lnSpc>
                <a:spcPct val="100000"/>
              </a:lnSpc>
              <a:spcBef>
                <a:spcPts val="0"/>
              </a:spcBef>
              <a:spcAft>
                <a:spcPts val="0"/>
              </a:spcAft>
              <a:buNone/>
            </a:pPr>
            <a:r>
              <a:rPr lang="en-US" sz="1350" b="0" i="0" u="none" strike="noStrike" cap="none">
                <a:solidFill>
                  <a:srgbClr val="FF0000"/>
                </a:solidFill>
                <a:latin typeface="Arial"/>
                <a:ea typeface="Arial"/>
                <a:cs typeface="Arial"/>
                <a:sym typeface="Arial"/>
              </a:rPr>
              <a:t>AUC=0.98 (3 metabolites)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91"/>
          <p:cNvSpPr txBox="1">
            <a:spLocks noGrp="1"/>
          </p:cNvSpPr>
          <p:nvPr>
            <p:ph type="title"/>
          </p:nvPr>
        </p:nvSpPr>
        <p:spPr>
          <a:xfrm>
            <a:off x="457200" y="252915"/>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Predicting Ovarian Cancer Survival</a:t>
            </a:r>
            <a:endParaRPr/>
          </a:p>
        </p:txBody>
      </p:sp>
      <p:sp>
        <p:nvSpPr>
          <p:cNvPr id="1142" name="Google Shape;1142;p91"/>
          <p:cNvSpPr/>
          <p:nvPr/>
        </p:nvSpPr>
        <p:spPr>
          <a:xfrm>
            <a:off x="4355976" y="1489117"/>
            <a:ext cx="4178424" cy="3146246"/>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025"/>
              <a:buFont typeface="Arial"/>
              <a:buChar char="•"/>
            </a:pPr>
            <a:r>
              <a:rPr lang="en-US" sz="2025" b="1" i="0" u="none" strike="noStrike" cap="none">
                <a:solidFill>
                  <a:srgbClr val="000090"/>
                </a:solidFill>
                <a:latin typeface="Arial"/>
                <a:ea typeface="Arial"/>
                <a:cs typeface="Arial"/>
                <a:sym typeface="Arial"/>
              </a:rPr>
              <a:t>Adult Plasma Samples</a:t>
            </a:r>
            <a:endParaRPr/>
          </a:p>
          <a:p>
            <a:pPr marL="257175" marR="0" lvl="0" indent="-257175" algn="l" rtl="0">
              <a:lnSpc>
                <a:spcPct val="100000"/>
              </a:lnSpc>
              <a:spcBef>
                <a:spcPts val="405"/>
              </a:spcBef>
              <a:spcAft>
                <a:spcPts val="0"/>
              </a:spcAft>
              <a:buClr>
                <a:srgbClr val="FF0000"/>
              </a:buClr>
              <a:buSzPts val="2025"/>
              <a:buFont typeface="Arial"/>
              <a:buChar char="•"/>
            </a:pPr>
            <a:r>
              <a:rPr lang="en-US" sz="2025" b="1" i="0" u="none" strike="noStrike" cap="none">
                <a:solidFill>
                  <a:srgbClr val="000090"/>
                </a:solidFill>
                <a:latin typeface="Arial"/>
                <a:ea typeface="Arial"/>
                <a:cs typeface="Arial"/>
                <a:sym typeface="Arial"/>
              </a:rPr>
              <a:t>46 short-term, 52 long-term survivors</a:t>
            </a:r>
            <a:endParaRPr/>
          </a:p>
          <a:p>
            <a:pPr marL="257175" marR="0" lvl="0" indent="-257175" algn="l" rtl="0">
              <a:lnSpc>
                <a:spcPct val="100000"/>
              </a:lnSpc>
              <a:spcBef>
                <a:spcPts val="405"/>
              </a:spcBef>
              <a:spcAft>
                <a:spcPts val="0"/>
              </a:spcAft>
              <a:buClr>
                <a:srgbClr val="FF0000"/>
              </a:buClr>
              <a:buSzPts val="2025"/>
              <a:buFont typeface="Arial"/>
              <a:buChar char="•"/>
            </a:pPr>
            <a:r>
              <a:rPr lang="en-US" sz="2025" b="1" i="0" u="none" strike="noStrike" cap="none">
                <a:solidFill>
                  <a:srgbClr val="000090"/>
                </a:solidFill>
                <a:latin typeface="Arial"/>
                <a:ea typeface="Arial"/>
                <a:cs typeface="Arial"/>
                <a:sym typeface="Arial"/>
              </a:rPr>
              <a:t>MS metabolomics</a:t>
            </a:r>
            <a:endParaRPr/>
          </a:p>
          <a:p>
            <a:pPr marL="257175" marR="0" lvl="0" indent="-257175" algn="l" rtl="0">
              <a:lnSpc>
                <a:spcPct val="100000"/>
              </a:lnSpc>
              <a:spcBef>
                <a:spcPts val="405"/>
              </a:spcBef>
              <a:spcAft>
                <a:spcPts val="0"/>
              </a:spcAft>
              <a:buClr>
                <a:srgbClr val="FF0000"/>
              </a:buClr>
              <a:buSzPts val="2025"/>
              <a:buFont typeface="Arial"/>
              <a:buChar char="•"/>
            </a:pPr>
            <a:r>
              <a:rPr lang="en-US" sz="2025" b="1" i="0" u="none" strike="noStrike" cap="none">
                <a:solidFill>
                  <a:srgbClr val="000090"/>
                </a:solidFill>
                <a:latin typeface="Arial"/>
                <a:ea typeface="Arial"/>
                <a:cs typeface="Arial"/>
                <a:sym typeface="Arial"/>
              </a:rPr>
              <a:t>AUC = 0.82 using 4 metabolites to discriminate long/short term survivors </a:t>
            </a:r>
            <a:endParaRPr/>
          </a:p>
          <a:p>
            <a:pPr marL="257175" marR="0" lvl="0" indent="-257175" algn="l" rtl="0">
              <a:lnSpc>
                <a:spcPct val="100000"/>
              </a:lnSpc>
              <a:spcBef>
                <a:spcPts val="405"/>
              </a:spcBef>
              <a:spcAft>
                <a:spcPts val="0"/>
              </a:spcAft>
              <a:buClr>
                <a:srgbClr val="FF0000"/>
              </a:buClr>
              <a:buSzPts val="2025"/>
              <a:buFont typeface="Arial"/>
              <a:buChar char="•"/>
            </a:pPr>
            <a:r>
              <a:rPr lang="en-US" sz="2025" b="1" i="0" u="none" strike="noStrike" cap="none">
                <a:solidFill>
                  <a:srgbClr val="000090"/>
                </a:solidFill>
                <a:latin typeface="Arial"/>
                <a:ea typeface="Arial"/>
                <a:cs typeface="Arial"/>
                <a:sym typeface="Arial"/>
              </a:rPr>
              <a:t>Acetylcarnitine, PC(42:11), kynurenine, LPE(22:0)</a:t>
            </a:r>
            <a:endParaRPr/>
          </a:p>
        </p:txBody>
      </p:sp>
      <p:sp>
        <p:nvSpPr>
          <p:cNvPr id="1143" name="Google Shape;1143;p91"/>
          <p:cNvSpPr/>
          <p:nvPr/>
        </p:nvSpPr>
        <p:spPr>
          <a:xfrm>
            <a:off x="867706" y="4653873"/>
            <a:ext cx="342900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Xie H. et al – </a:t>
            </a:r>
            <a:r>
              <a:rPr lang="en-US" sz="1050" b="0" i="0" u="sng" strike="noStrike" cap="none">
                <a:solidFill>
                  <a:srgbClr val="000000"/>
                </a:solidFill>
                <a:latin typeface="Arial"/>
                <a:ea typeface="Arial"/>
                <a:cs typeface="Arial"/>
                <a:sym typeface="Arial"/>
              </a:rPr>
              <a:t>Oncotarget (2017) </a:t>
            </a:r>
            <a:r>
              <a:rPr lang="en-US" sz="1050" b="0" i="0" u="none" strike="noStrike" cap="none">
                <a:solidFill>
                  <a:srgbClr val="000000"/>
                </a:solidFill>
                <a:latin typeface="Arial"/>
                <a:ea typeface="Arial"/>
                <a:cs typeface="Arial"/>
                <a:sym typeface="Arial"/>
              </a:rPr>
              <a:t>8: 32134-32146.</a:t>
            </a:r>
            <a:endParaRPr sz="1050" b="0" i="0" u="none" strike="noStrike" cap="none">
              <a:solidFill>
                <a:srgbClr val="000000"/>
              </a:solidFill>
              <a:latin typeface="Arial"/>
              <a:ea typeface="Arial"/>
              <a:cs typeface="Arial"/>
              <a:sym typeface="Arial"/>
            </a:endParaRPr>
          </a:p>
        </p:txBody>
      </p:sp>
      <p:pic>
        <p:nvPicPr>
          <p:cNvPr id="1144" name="Google Shape;1144;p91" descr="Screen Shot 2017-09-09 at 7.12.31 PM.png"/>
          <p:cNvPicPr preferRelativeResize="0"/>
          <p:nvPr/>
        </p:nvPicPr>
        <p:blipFill rotWithShape="1">
          <a:blip r:embed="rId3">
            <a:alphaModFix/>
          </a:blip>
          <a:srcRect r="3660"/>
          <a:stretch/>
        </p:blipFill>
        <p:spPr>
          <a:xfrm>
            <a:off x="763219" y="1469320"/>
            <a:ext cx="3173778" cy="31845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05526" y="411510"/>
            <a:ext cx="8748972" cy="64310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Another Method: The Human Metabolome Database (HMDB)</a:t>
            </a:r>
            <a:endParaRPr/>
          </a:p>
        </p:txBody>
      </p:sp>
      <p:sp>
        <p:nvSpPr>
          <p:cNvPr id="216" name="Google Shape;216;p38"/>
          <p:cNvSpPr txBox="1">
            <a:spLocks noGrp="1"/>
          </p:cNvSpPr>
          <p:nvPr>
            <p:ph type="body" idx="2"/>
          </p:nvPr>
        </p:nvSpPr>
        <p:spPr>
          <a:xfrm>
            <a:off x="4701547" y="1422914"/>
            <a:ext cx="4190933" cy="3368489"/>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1500"/>
              <a:buFont typeface="Arial"/>
              <a:buChar char="•"/>
            </a:pPr>
            <a:r>
              <a:rPr lang="en-US" sz="1500">
                <a:latin typeface="Arial"/>
                <a:ea typeface="Arial"/>
                <a:cs typeface="Arial"/>
                <a:sym typeface="Arial"/>
              </a:rPr>
              <a:t>A comprehensive metabolomics database established in 2006 to contain detailed  information about human metabolites, their structures, names, synonyms, physical properties, descriptions, concentrations, disease associations, functions, pathways and reference MS and NMR spectra</a:t>
            </a:r>
            <a:endParaRPr/>
          </a:p>
          <a:p>
            <a:pPr marL="257175" lvl="0" indent="-257175" algn="l" rtl="0">
              <a:spcBef>
                <a:spcPts val="300"/>
              </a:spcBef>
              <a:spcAft>
                <a:spcPts val="0"/>
              </a:spcAft>
              <a:buSzPts val="1500"/>
              <a:buFont typeface="Arial"/>
              <a:buChar char="•"/>
            </a:pPr>
            <a:r>
              <a:rPr lang="en-US" sz="1500">
                <a:latin typeface="Arial"/>
                <a:ea typeface="Arial"/>
                <a:cs typeface="Arial"/>
                <a:sym typeface="Arial"/>
              </a:rPr>
              <a:t>HMDB currently has reference (healthy) metabolite concentration data on thousands of metabolites in many biofluids and tissues  </a:t>
            </a:r>
            <a:endParaRPr/>
          </a:p>
          <a:p>
            <a:pPr marL="257175" lvl="0" indent="-257175" algn="l" rtl="0">
              <a:spcBef>
                <a:spcPts val="300"/>
              </a:spcBef>
              <a:spcAft>
                <a:spcPts val="0"/>
              </a:spcAft>
              <a:buSzPts val="1500"/>
              <a:buFont typeface="Arial"/>
              <a:buChar char="•"/>
            </a:pPr>
            <a:r>
              <a:rPr lang="en-US" sz="1500">
                <a:latin typeface="Arial"/>
                <a:ea typeface="Arial"/>
                <a:cs typeface="Arial"/>
                <a:sym typeface="Arial"/>
              </a:rPr>
              <a:t>Also has metabolite biomarker data on &gt;600 human diseases</a:t>
            </a:r>
            <a:endParaRPr sz="1500">
              <a:latin typeface="Arial"/>
              <a:ea typeface="Arial"/>
              <a:cs typeface="Arial"/>
              <a:sym typeface="Arial"/>
            </a:endParaRPr>
          </a:p>
        </p:txBody>
      </p:sp>
      <p:sp>
        <p:nvSpPr>
          <p:cNvPr id="217" name="Google Shape;217;p38"/>
          <p:cNvSpPr txBox="1"/>
          <p:nvPr/>
        </p:nvSpPr>
        <p:spPr>
          <a:xfrm>
            <a:off x="1556800" y="4601761"/>
            <a:ext cx="182293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rgbClr val="FF0000"/>
                </a:solidFill>
                <a:latin typeface="Arial"/>
                <a:ea typeface="Arial"/>
                <a:cs typeface="Arial"/>
                <a:sym typeface="Arial"/>
              </a:rPr>
              <a:t>http://www.hmdb.ca</a:t>
            </a:r>
            <a:endParaRPr sz="1350" b="1" i="0" u="none" strike="noStrike" cap="none">
              <a:solidFill>
                <a:srgbClr val="FF0000"/>
              </a:solidFill>
              <a:latin typeface="Arial"/>
              <a:ea typeface="Arial"/>
              <a:cs typeface="Arial"/>
              <a:sym typeface="Arial"/>
            </a:endParaRPr>
          </a:p>
        </p:txBody>
      </p:sp>
      <p:pic>
        <p:nvPicPr>
          <p:cNvPr id="218" name="Google Shape;218;p38" descr="Screen Shot 2015-05-23 at 10.08.29 AM.png"/>
          <p:cNvPicPr preferRelativeResize="0"/>
          <p:nvPr/>
        </p:nvPicPr>
        <p:blipFill rotWithShape="1">
          <a:blip r:embed="rId3">
            <a:alphaModFix/>
          </a:blip>
          <a:srcRect/>
          <a:stretch/>
        </p:blipFill>
        <p:spPr>
          <a:xfrm>
            <a:off x="579747" y="1458256"/>
            <a:ext cx="2377259" cy="1648903"/>
          </a:xfrm>
          <a:prstGeom prst="rect">
            <a:avLst/>
          </a:prstGeom>
          <a:noFill/>
          <a:ln w="9525" cap="flat" cmpd="sng">
            <a:solidFill>
              <a:schemeClr val="dk1"/>
            </a:solidFill>
            <a:prstDash val="solid"/>
            <a:miter lim="800000"/>
            <a:headEnd type="none" w="sm" len="sm"/>
            <a:tailEnd type="none" w="sm" len="sm"/>
          </a:ln>
        </p:spPr>
      </p:pic>
      <p:pic>
        <p:nvPicPr>
          <p:cNvPr id="219" name="Google Shape;219;p38" descr="Screen Shot 2015-05-23 at 10.44.11 AM.png"/>
          <p:cNvPicPr preferRelativeResize="0"/>
          <p:nvPr/>
        </p:nvPicPr>
        <p:blipFill rotWithShape="1">
          <a:blip r:embed="rId4">
            <a:alphaModFix/>
          </a:blip>
          <a:srcRect/>
          <a:stretch/>
        </p:blipFill>
        <p:spPr>
          <a:xfrm>
            <a:off x="2459049" y="2069216"/>
            <a:ext cx="2145251" cy="1634673"/>
          </a:xfrm>
          <a:prstGeom prst="rect">
            <a:avLst/>
          </a:prstGeom>
          <a:noFill/>
          <a:ln w="9525" cap="flat" cmpd="sng">
            <a:solidFill>
              <a:srgbClr val="000000"/>
            </a:solidFill>
            <a:prstDash val="solid"/>
            <a:miter lim="800000"/>
            <a:headEnd type="none" w="sm" len="sm"/>
            <a:tailEnd type="none" w="sm" len="sm"/>
          </a:ln>
        </p:spPr>
      </p:pic>
      <p:pic>
        <p:nvPicPr>
          <p:cNvPr id="220" name="Google Shape;220;p38"/>
          <p:cNvPicPr preferRelativeResize="0"/>
          <p:nvPr/>
        </p:nvPicPr>
        <p:blipFill rotWithShape="1">
          <a:blip r:embed="rId5">
            <a:alphaModFix/>
          </a:blip>
          <a:srcRect/>
          <a:stretch/>
        </p:blipFill>
        <p:spPr>
          <a:xfrm>
            <a:off x="1169623" y="3023595"/>
            <a:ext cx="2578851" cy="157048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600">
                <a:latin typeface="Arial"/>
                <a:ea typeface="Arial"/>
                <a:cs typeface="Arial"/>
                <a:sym typeface="Arial"/>
              </a:rPr>
              <a:t>Predicting Cancer Cachexia</a:t>
            </a:r>
            <a:endParaRPr/>
          </a:p>
        </p:txBody>
      </p:sp>
      <p:pic>
        <p:nvPicPr>
          <p:cNvPr id="1150" name="Google Shape;1150;p92"/>
          <p:cNvPicPr preferRelativeResize="0"/>
          <p:nvPr/>
        </p:nvPicPr>
        <p:blipFill rotWithShape="1">
          <a:blip r:embed="rId3">
            <a:alphaModFix/>
          </a:blip>
          <a:srcRect/>
          <a:stretch/>
        </p:blipFill>
        <p:spPr>
          <a:xfrm>
            <a:off x="792117" y="1113235"/>
            <a:ext cx="3518297" cy="3240881"/>
          </a:xfrm>
          <a:prstGeom prst="rect">
            <a:avLst/>
          </a:prstGeom>
          <a:noFill/>
          <a:ln>
            <a:noFill/>
          </a:ln>
        </p:spPr>
      </p:pic>
      <p:sp>
        <p:nvSpPr>
          <p:cNvPr id="1151" name="Google Shape;1151;p92"/>
          <p:cNvSpPr/>
          <p:nvPr/>
        </p:nvSpPr>
        <p:spPr>
          <a:xfrm>
            <a:off x="4572000" y="1275160"/>
            <a:ext cx="4210756" cy="3000821"/>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Adult Urine Samples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All with cancer</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44 cachexic, 29 non-cachexic</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Targeted metabolomics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AUC = 0.90 using 8 metabolites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Creatine, creatinine, branched chain AAs, glucose</a:t>
            </a:r>
            <a:endParaRPr/>
          </a:p>
        </p:txBody>
      </p:sp>
      <p:sp>
        <p:nvSpPr>
          <p:cNvPr id="1152" name="Google Shape;1152;p92"/>
          <p:cNvSpPr/>
          <p:nvPr/>
        </p:nvSpPr>
        <p:spPr>
          <a:xfrm>
            <a:off x="457200" y="4354116"/>
            <a:ext cx="454699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Eisner R, Stretch C, Eastman T, et al. </a:t>
            </a:r>
            <a:r>
              <a:rPr lang="en-US" sz="1050" b="0" i="0" u="sng" strike="noStrike" cap="none">
                <a:solidFill>
                  <a:srgbClr val="000000"/>
                </a:solidFill>
                <a:latin typeface="Arial"/>
                <a:ea typeface="Arial"/>
                <a:cs typeface="Arial"/>
                <a:sym typeface="Arial"/>
              </a:rPr>
              <a:t>Metabolomics </a:t>
            </a:r>
            <a:r>
              <a:rPr lang="en-US" sz="1050" b="0" i="0" u="none" strike="noStrike" cap="none">
                <a:solidFill>
                  <a:srgbClr val="000000"/>
                </a:solidFill>
                <a:latin typeface="Arial"/>
                <a:ea typeface="Arial"/>
                <a:cs typeface="Arial"/>
                <a:sym typeface="Arial"/>
              </a:rPr>
              <a:t>(2011) 7:25-34.</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9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300"/>
              <a:buNone/>
            </a:pPr>
            <a:r>
              <a:rPr lang="en-US" sz="3600">
                <a:latin typeface="Arial"/>
                <a:ea typeface="Arial"/>
                <a:cs typeface="Arial"/>
                <a:sym typeface="Arial"/>
              </a:rPr>
              <a:t>Predicting Colon Cancer (Polyps)</a:t>
            </a:r>
            <a:endParaRPr/>
          </a:p>
        </p:txBody>
      </p:sp>
      <p:pic>
        <p:nvPicPr>
          <p:cNvPr id="1158" name="Google Shape;1158;p93" descr="Screen Shot 2014-06-22 at 4.57.39 AM.png"/>
          <p:cNvPicPr preferRelativeResize="0"/>
          <p:nvPr/>
        </p:nvPicPr>
        <p:blipFill rotWithShape="1">
          <a:blip r:embed="rId3">
            <a:alphaModFix/>
          </a:blip>
          <a:srcRect t="16599"/>
          <a:stretch/>
        </p:blipFill>
        <p:spPr>
          <a:xfrm>
            <a:off x="979795" y="1275160"/>
            <a:ext cx="3440906" cy="2917031"/>
          </a:xfrm>
          <a:prstGeom prst="rect">
            <a:avLst/>
          </a:prstGeom>
          <a:noFill/>
          <a:ln>
            <a:noFill/>
          </a:ln>
        </p:spPr>
      </p:pic>
      <p:sp>
        <p:nvSpPr>
          <p:cNvPr id="1159" name="Google Shape;1159;p93"/>
          <p:cNvSpPr/>
          <p:nvPr/>
        </p:nvSpPr>
        <p:spPr>
          <a:xfrm>
            <a:off x="1302454" y="4192191"/>
            <a:ext cx="3118247"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Wang H, Tso V, Wong C, Sadowski D, Fedorak RN. </a:t>
            </a:r>
            <a:r>
              <a:rPr lang="en-US" sz="1050" b="0" i="0" u="sng" strike="noStrike" cap="none">
                <a:solidFill>
                  <a:srgbClr val="000000"/>
                </a:solidFill>
                <a:latin typeface="Arial"/>
                <a:ea typeface="Arial"/>
                <a:cs typeface="Arial"/>
                <a:sym typeface="Arial"/>
              </a:rPr>
              <a:t>Clin Transl Gastroenterol</a:t>
            </a:r>
            <a:r>
              <a:rPr lang="en-US" sz="1050" b="0" i="0" u="none" strike="noStrike" cap="none">
                <a:solidFill>
                  <a:srgbClr val="000000"/>
                </a:solidFill>
                <a:latin typeface="Arial"/>
                <a:ea typeface="Arial"/>
                <a:cs typeface="Arial"/>
                <a:sym typeface="Arial"/>
              </a:rPr>
              <a:t>. (2014) Mar 20;5:e54</a:t>
            </a:r>
            <a:endParaRPr/>
          </a:p>
        </p:txBody>
      </p:sp>
      <p:sp>
        <p:nvSpPr>
          <p:cNvPr id="1160" name="Google Shape;1160;p93"/>
          <p:cNvSpPr/>
          <p:nvPr/>
        </p:nvSpPr>
        <p:spPr>
          <a:xfrm>
            <a:off x="4680348" y="1275160"/>
            <a:ext cx="4223146" cy="3259354"/>
          </a:xfrm>
          <a:prstGeom prst="rect">
            <a:avLst/>
          </a:prstGeom>
          <a:noFill/>
          <a:ln>
            <a:noFill/>
          </a:ln>
        </p:spPr>
        <p:txBody>
          <a:bodyPr spcFirstLastPara="1" wrap="square" lIns="91425" tIns="45700" rIns="91425" bIns="45700" anchor="t" anchorCtr="0">
            <a:spAutoFit/>
          </a:bodyPr>
          <a:lstStyle/>
          <a:p>
            <a:pPr marL="257175" marR="0" lvl="0" indent="-257175" algn="l" rtl="0">
              <a:lnSpc>
                <a:spcPct val="100000"/>
              </a:lnSpc>
              <a:spcBef>
                <a:spcPts val="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Adult Urine Samples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162 cases, 422 controls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NMR metabolomics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AUC = 0.75 using 14 metabolites</a:t>
            </a:r>
            <a:endParaRPr/>
          </a:p>
          <a:p>
            <a:pPr marL="257175" marR="0" lvl="0" indent="-257175" algn="l" rtl="0">
              <a:lnSpc>
                <a:spcPct val="100000"/>
              </a:lnSpc>
              <a:spcBef>
                <a:spcPts val="420"/>
              </a:spcBef>
              <a:spcAft>
                <a:spcPts val="0"/>
              </a:spcAft>
              <a:buClr>
                <a:srgbClr val="FF0000"/>
              </a:buClr>
              <a:buSzPts val="2100"/>
              <a:buFont typeface="Arial"/>
              <a:buChar char="•"/>
            </a:pPr>
            <a:r>
              <a:rPr lang="en-US" sz="2100" b="1" i="0" u="none" strike="noStrike" cap="none">
                <a:solidFill>
                  <a:srgbClr val="000090"/>
                </a:solidFill>
                <a:latin typeface="Arial"/>
                <a:ea typeface="Arial"/>
                <a:cs typeface="Arial"/>
                <a:sym typeface="Arial"/>
              </a:rPr>
              <a:t>Butyrate, serine, methanol, beta-alanine, methylhistidine, 3-hydroxybutyrate, acetone, benzoate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9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t>Biomarker Combinations</a:t>
            </a:r>
            <a:endParaRPr/>
          </a:p>
        </p:txBody>
      </p:sp>
      <p:sp>
        <p:nvSpPr>
          <p:cNvPr id="1166" name="Google Shape;1166;p94"/>
          <p:cNvSpPr txBox="1">
            <a:spLocks noGrp="1"/>
          </p:cNvSpPr>
          <p:nvPr>
            <p:ph type="body" idx="1"/>
          </p:nvPr>
        </p:nvSpPr>
        <p:spPr>
          <a:xfrm>
            <a:off x="457199" y="996949"/>
            <a:ext cx="8352263"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2200"/>
              <a:buFont typeface="Arial"/>
              <a:buChar char="•"/>
            </a:pPr>
            <a:r>
              <a:rPr lang="en-US" sz="2200"/>
              <a:t>We have seen plenty of examples of how quantitative measurement of two or more metabolites enables improved biomarker performance and more accurate determination of biomarker thresholds</a:t>
            </a:r>
            <a:endParaRPr/>
          </a:p>
          <a:p>
            <a:pPr marL="257175" lvl="0" indent="-257175" algn="l" rtl="0">
              <a:spcBef>
                <a:spcPts val="440"/>
              </a:spcBef>
              <a:spcAft>
                <a:spcPts val="0"/>
              </a:spcAft>
              <a:buSzPts val="2200"/>
              <a:buFont typeface="Arial"/>
              <a:buChar char="•"/>
            </a:pPr>
            <a:r>
              <a:rPr lang="en-US" sz="2200"/>
              <a:t>It is also possible to use other combinations of metabolites to get more biomarker variables – namely sums and ratios of metabolites</a:t>
            </a:r>
            <a:endParaRPr/>
          </a:p>
          <a:p>
            <a:pPr marL="257175" lvl="0" indent="-257175" algn="l" rtl="0">
              <a:spcBef>
                <a:spcPts val="440"/>
              </a:spcBef>
              <a:spcAft>
                <a:spcPts val="0"/>
              </a:spcAft>
              <a:buSzPts val="2200"/>
              <a:buFont typeface="Arial"/>
              <a:buChar char="•"/>
            </a:pPr>
            <a:r>
              <a:rPr lang="en-US" sz="2200"/>
              <a:t>Using sums and ratios can add hundreds of additional variable to consider and these can sometimes yield even better biomarker performance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Looking Up Reference Values in HMDB</a:t>
            </a:r>
            <a:endParaRPr/>
          </a:p>
        </p:txBody>
      </p:sp>
      <p:pic>
        <p:nvPicPr>
          <p:cNvPr id="226" name="Google Shape;226;p39" descr="A screenshot of a computer&#10;&#10;Description automatically generated"/>
          <p:cNvPicPr preferRelativeResize="0"/>
          <p:nvPr/>
        </p:nvPicPr>
        <p:blipFill rotWithShape="1">
          <a:blip r:embed="rId3">
            <a:alphaModFix/>
          </a:blip>
          <a:srcRect/>
          <a:stretch/>
        </p:blipFill>
        <p:spPr>
          <a:xfrm>
            <a:off x="1058333" y="940652"/>
            <a:ext cx="7027333" cy="3996869"/>
          </a:xfrm>
          <a:prstGeom prst="rect">
            <a:avLst/>
          </a:prstGeom>
          <a:noFill/>
          <a:ln w="9525" cap="flat" cmpd="sng">
            <a:solidFill>
              <a:schemeClr val="dk1"/>
            </a:solidFill>
            <a:prstDash val="solid"/>
            <a:round/>
            <a:headEnd type="none" w="sm" len="sm"/>
            <a:tailEnd type="none" w="sm" len="sm"/>
          </a:ln>
        </p:spPr>
      </p:pic>
      <p:cxnSp>
        <p:nvCxnSpPr>
          <p:cNvPr id="227" name="Google Shape;227;p39"/>
          <p:cNvCxnSpPr/>
          <p:nvPr/>
        </p:nvCxnSpPr>
        <p:spPr>
          <a:xfrm flipH="1">
            <a:off x="5926667" y="1797902"/>
            <a:ext cx="383822" cy="372533"/>
          </a:xfrm>
          <a:prstGeom prst="straightConnector1">
            <a:avLst/>
          </a:prstGeom>
          <a:noFill/>
          <a:ln w="25400" cap="flat" cmpd="sng">
            <a:solidFill>
              <a:schemeClr val="dk1"/>
            </a:solidFill>
            <a:prstDash val="solid"/>
            <a:round/>
            <a:headEnd type="none" w="sm" len="sm"/>
            <a:tailEnd type="stealth" w="lg" len="lg"/>
          </a:ln>
          <a:effectLst>
            <a:outerShdw blurRad="40000" dist="20000" dir="5400000" rotWithShape="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Looking Up Reference Values in HMDB</a:t>
            </a:r>
            <a:endParaRPr/>
          </a:p>
        </p:txBody>
      </p:sp>
      <p:pic>
        <p:nvPicPr>
          <p:cNvPr id="233" name="Google Shape;233;p40" descr="A screenshot of a computer&#10;&#10;Description automatically generated"/>
          <p:cNvPicPr preferRelativeResize="0"/>
          <p:nvPr/>
        </p:nvPicPr>
        <p:blipFill rotWithShape="1">
          <a:blip r:embed="rId3">
            <a:alphaModFix/>
          </a:blip>
          <a:srcRect/>
          <a:stretch/>
        </p:blipFill>
        <p:spPr>
          <a:xfrm>
            <a:off x="1029219" y="984206"/>
            <a:ext cx="7085561" cy="398899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Another Method: MetaboAnalyst</a:t>
            </a:r>
            <a:endParaRPr/>
          </a:p>
        </p:txBody>
      </p:sp>
      <p:sp>
        <p:nvSpPr>
          <p:cNvPr id="239" name="Google Shape;239;p41"/>
          <p:cNvSpPr txBox="1">
            <a:spLocks noGrp="1"/>
          </p:cNvSpPr>
          <p:nvPr>
            <p:ph type="body" idx="2"/>
          </p:nvPr>
        </p:nvSpPr>
        <p:spPr>
          <a:xfrm>
            <a:off x="3983441" y="1085532"/>
            <a:ext cx="4945932" cy="3394472"/>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SzPts val="1800"/>
              <a:buFont typeface="Arial"/>
              <a:buChar char="•"/>
            </a:pPr>
            <a:r>
              <a:rPr lang="en-US" sz="1800"/>
              <a:t>MetaboAnalyst is a metabolomics data processing webserver that supports many kinds of analyses</a:t>
            </a:r>
            <a:endParaRPr/>
          </a:p>
          <a:p>
            <a:pPr marL="257175" lvl="0" indent="-257175" algn="l" rtl="0">
              <a:spcBef>
                <a:spcPts val="360"/>
              </a:spcBef>
              <a:spcAft>
                <a:spcPts val="0"/>
              </a:spcAft>
              <a:buSzPts val="1800"/>
              <a:buFont typeface="Arial"/>
              <a:buChar char="•"/>
            </a:pPr>
            <a:r>
              <a:rPr lang="en-US" sz="1800"/>
              <a:t>The ”Enrichment Analysis” module allows users to compare their results with reference concentrations for different biofluids and associate those differences to specific diseases, pathways or body compartments</a:t>
            </a:r>
            <a:endParaRPr/>
          </a:p>
          <a:p>
            <a:pPr marL="257175" lvl="0" indent="-257175" algn="l" rtl="0">
              <a:spcBef>
                <a:spcPts val="360"/>
              </a:spcBef>
              <a:spcAft>
                <a:spcPts val="0"/>
              </a:spcAft>
              <a:buSzPts val="1800"/>
              <a:buFont typeface="Arial"/>
              <a:buChar char="•"/>
            </a:pPr>
            <a:r>
              <a:rPr lang="en-US" sz="1800"/>
              <a:t>SSP (Single Sample Profiling) and ORA (Over Representation Analysis) are particularly useful – </a:t>
            </a:r>
            <a:r>
              <a:rPr lang="en-US" sz="1800">
                <a:solidFill>
                  <a:srgbClr val="FF0000"/>
                </a:solidFill>
              </a:rPr>
              <a:t>We’ll learn about these tomorrow </a:t>
            </a:r>
            <a:endParaRPr/>
          </a:p>
          <a:p>
            <a:pPr marL="257175" lvl="0" indent="-161925" algn="l" rtl="0">
              <a:spcBef>
                <a:spcPts val="300"/>
              </a:spcBef>
              <a:spcAft>
                <a:spcPts val="0"/>
              </a:spcAft>
              <a:buSzPts val="1500"/>
              <a:buFont typeface="Arial"/>
              <a:buNone/>
            </a:pPr>
            <a:endParaRPr sz="1500">
              <a:solidFill>
                <a:srgbClr val="FF0000"/>
              </a:solidFill>
            </a:endParaRPr>
          </a:p>
        </p:txBody>
      </p:sp>
      <p:sp>
        <p:nvSpPr>
          <p:cNvPr id="240" name="Google Shape;240;p41"/>
          <p:cNvSpPr txBox="1"/>
          <p:nvPr/>
        </p:nvSpPr>
        <p:spPr>
          <a:xfrm>
            <a:off x="1099202" y="4719802"/>
            <a:ext cx="2214068"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rgbClr val="FF0000"/>
                </a:solidFill>
                <a:latin typeface="Arial"/>
                <a:ea typeface="Arial"/>
                <a:cs typeface="Arial"/>
                <a:sym typeface="Arial"/>
              </a:rPr>
              <a:t>https://metaboanalyst.ca</a:t>
            </a:r>
            <a:endParaRPr sz="1350" b="1" i="0" u="none" strike="noStrike" cap="none">
              <a:solidFill>
                <a:srgbClr val="FF0000"/>
              </a:solidFill>
              <a:latin typeface="Arial"/>
              <a:ea typeface="Arial"/>
              <a:cs typeface="Arial"/>
              <a:sym typeface="Arial"/>
            </a:endParaRPr>
          </a:p>
        </p:txBody>
      </p:sp>
      <p:pic>
        <p:nvPicPr>
          <p:cNvPr id="241" name="Google Shape;241;p41" descr="A screenshot of a computer&#10;&#10;Description automatically generated"/>
          <p:cNvPicPr preferRelativeResize="0"/>
          <p:nvPr/>
        </p:nvPicPr>
        <p:blipFill rotWithShape="1">
          <a:blip r:embed="rId3">
            <a:alphaModFix/>
          </a:blip>
          <a:srcRect/>
          <a:stretch/>
        </p:blipFill>
        <p:spPr>
          <a:xfrm>
            <a:off x="440183" y="1349298"/>
            <a:ext cx="3440442" cy="1817649"/>
          </a:xfrm>
          <a:prstGeom prst="rect">
            <a:avLst/>
          </a:prstGeom>
          <a:noFill/>
          <a:ln w="9525" cap="flat" cmpd="sng">
            <a:solidFill>
              <a:schemeClr val="dk1"/>
            </a:solidFill>
            <a:prstDash val="solid"/>
            <a:round/>
            <a:headEnd type="none" w="sm" len="sm"/>
            <a:tailEnd type="none" w="sm" len="sm"/>
          </a:ln>
        </p:spPr>
      </p:pic>
      <p:pic>
        <p:nvPicPr>
          <p:cNvPr id="242" name="Google Shape;242;p41" descr="A graph with red and yellow bars&#10;&#10;Description automatically generated"/>
          <p:cNvPicPr preferRelativeResize="0"/>
          <p:nvPr/>
        </p:nvPicPr>
        <p:blipFill rotWithShape="1">
          <a:blip r:embed="rId4">
            <a:alphaModFix/>
          </a:blip>
          <a:srcRect/>
          <a:stretch/>
        </p:blipFill>
        <p:spPr>
          <a:xfrm>
            <a:off x="446048" y="3166946"/>
            <a:ext cx="3440441" cy="148594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Defaul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3186</Words>
  <Application>Microsoft Office PowerPoint</Application>
  <PresentationFormat>Presentación en pantalla (16:9)</PresentationFormat>
  <Paragraphs>434</Paragraphs>
  <Slides>62</Slides>
  <Notes>62</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62</vt:i4>
      </vt:variant>
    </vt:vector>
  </HeadingPairs>
  <TitlesOfParts>
    <vt:vector size="68" baseType="lpstr">
      <vt:lpstr>Arial</vt:lpstr>
      <vt:lpstr>Calibri</vt:lpstr>
      <vt:lpstr>Noto Sans Symbols</vt:lpstr>
      <vt:lpstr>Times New Roman</vt:lpstr>
      <vt:lpstr>Default Theme</vt:lpstr>
      <vt:lpstr>1_Default Design</vt:lpstr>
      <vt:lpstr>Targeted Metabolomics Data Analysis: Unlocking Insights with Machine Learning, AI and Statistics</vt:lpstr>
      <vt:lpstr>Agenda (Day 2)</vt:lpstr>
      <vt:lpstr>Typical Results - MEGA</vt:lpstr>
      <vt:lpstr>Some Definitions…</vt:lpstr>
      <vt:lpstr>Finding Reference Intervals/Values</vt:lpstr>
      <vt:lpstr>Another Method: The Human Metabolome Database (HMDB)</vt:lpstr>
      <vt:lpstr>Looking Up Reference Values in HMDB</vt:lpstr>
      <vt:lpstr>Looking Up Reference Values in HMDB</vt:lpstr>
      <vt:lpstr>Another Method: MetaboAnalyst</vt:lpstr>
      <vt:lpstr>Another Method: MarkerDB – The Biomarker Database</vt:lpstr>
      <vt:lpstr>What’s A Biomarker?</vt:lpstr>
      <vt:lpstr>Types of Biomarkers</vt:lpstr>
      <vt:lpstr>Traditional Clinical Chemistry Biomarkers</vt:lpstr>
      <vt:lpstr>Nothing in Biology is Ever  Black &amp; White</vt:lpstr>
      <vt:lpstr>Nothing in Biology is Ever  Black &amp; White</vt:lpstr>
      <vt:lpstr>Biomarker Math</vt:lpstr>
      <vt:lpstr>Evaluating Binary or Class Predictions</vt:lpstr>
      <vt:lpstr>Sensitivity/Specificity</vt:lpstr>
      <vt:lpstr>How to Measure sn/sp Together?</vt:lpstr>
      <vt:lpstr>Calculating a ROC Curve</vt:lpstr>
      <vt:lpstr>ROC Curves</vt:lpstr>
      <vt:lpstr>Area Under ROC Curve (AUC) </vt:lpstr>
      <vt:lpstr>Calculating ROC Curves</vt:lpstr>
      <vt:lpstr>Calculating ROC Curves</vt:lpstr>
      <vt:lpstr>Calculating ROC Curves</vt:lpstr>
      <vt:lpstr>ROC Curve with Fully Overlapped Distrbutions</vt:lpstr>
      <vt:lpstr>ROC with Partially Overlapped Distributions</vt:lpstr>
      <vt:lpstr> </vt:lpstr>
      <vt:lpstr>Better Separation</vt:lpstr>
      <vt:lpstr>Perfectly Separated Populations</vt:lpstr>
      <vt:lpstr>AUCs of Common Single Marker Tests</vt:lpstr>
      <vt:lpstr>AUCs of Common Single Marker Tests</vt:lpstr>
      <vt:lpstr>Multi-marker Panels</vt:lpstr>
      <vt:lpstr>From Many to One “Panel”</vt:lpstr>
      <vt:lpstr>Biomarker How To’s</vt:lpstr>
      <vt:lpstr>Using Two Markers</vt:lpstr>
      <vt:lpstr>How?</vt:lpstr>
      <vt:lpstr>How?</vt:lpstr>
      <vt:lpstr>Sums and Ratios</vt:lpstr>
      <vt:lpstr>MEGA Sums and Ratios</vt:lpstr>
      <vt:lpstr>Examples</vt:lpstr>
      <vt:lpstr>The Fischer Ratio</vt:lpstr>
      <vt:lpstr>The Phe to Tyr Ratio</vt:lpstr>
      <vt:lpstr>The GAB and AO Ratios</vt:lpstr>
      <vt:lpstr>The GSG Index</vt:lpstr>
      <vt:lpstr>Moving Beyond Sums and Ratios</vt:lpstr>
      <vt:lpstr>Examples of Multi-marker Panels from Metabolomics (Mostly Built Using Logistic Regression)</vt:lpstr>
      <vt:lpstr>Diagnosing Transplant Rejection</vt:lpstr>
      <vt:lpstr>Diagnosing Heart Failure</vt:lpstr>
      <vt:lpstr>Diagnosing Celiac Disease</vt:lpstr>
      <vt:lpstr>Diagnosing Liver Disease</vt:lpstr>
      <vt:lpstr>Diagnosing Liver Cancer</vt:lpstr>
      <vt:lpstr>Diagnosing Pancreatic Cancer</vt:lpstr>
      <vt:lpstr>Diagnosing Endometrial Cancer</vt:lpstr>
      <vt:lpstr>Predicting Flares in Ulcerative Colitis</vt:lpstr>
      <vt:lpstr>Predicting Maternal Health</vt:lpstr>
      <vt:lpstr>Predicting Birth Defects</vt:lpstr>
      <vt:lpstr>Predicting Birth Defects</vt:lpstr>
      <vt:lpstr>Predicting Ovarian Cancer Survival</vt:lpstr>
      <vt:lpstr>Predicting Cancer Cachexia</vt:lpstr>
      <vt:lpstr>Predicting Colon Cancer (Polyps)</vt:lpstr>
      <vt:lpstr>Biomarker Combinations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Wishart</dc:creator>
  <cp:lastModifiedBy>Alejandro</cp:lastModifiedBy>
  <cp:revision>1</cp:revision>
  <dcterms:created xsi:type="dcterms:W3CDTF">2024-05-07T03:03:06Z</dcterms:created>
  <dcterms:modified xsi:type="dcterms:W3CDTF">2024-06-12T19:52:54Z</dcterms:modified>
</cp:coreProperties>
</file>